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9"/>
  </p:notesMasterIdLst>
  <p:sldIdLst>
    <p:sldId id="348" r:id="rId2"/>
    <p:sldId id="313" r:id="rId3"/>
    <p:sldId id="320" r:id="rId4"/>
    <p:sldId id="355" r:id="rId5"/>
    <p:sldId id="356" r:id="rId6"/>
    <p:sldId id="319" r:id="rId7"/>
    <p:sldId id="323" r:id="rId8"/>
    <p:sldId id="321" r:id="rId9"/>
    <p:sldId id="325" r:id="rId10"/>
    <p:sldId id="326" r:id="rId11"/>
    <p:sldId id="357" r:id="rId12"/>
    <p:sldId id="358" r:id="rId13"/>
    <p:sldId id="330" r:id="rId14"/>
    <p:sldId id="336" r:id="rId15"/>
    <p:sldId id="337" r:id="rId16"/>
    <p:sldId id="335" r:id="rId17"/>
    <p:sldId id="338" r:id="rId18"/>
    <p:sldId id="346" r:id="rId19"/>
    <p:sldId id="296" r:id="rId20"/>
    <p:sldId id="294" r:id="rId21"/>
    <p:sldId id="291" r:id="rId22"/>
    <p:sldId id="343" r:id="rId23"/>
    <p:sldId id="354" r:id="rId24"/>
    <p:sldId id="361" r:id="rId25"/>
    <p:sldId id="359" r:id="rId26"/>
    <p:sldId id="345" r:id="rId27"/>
    <p:sldId id="360" r:id="rId28"/>
  </p:sldIdLst>
  <p:sldSz cx="9144000" cy="6858000" type="screen4x3"/>
  <p:notesSz cx="7099300" cy="93853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EA16"/>
    <a:srgbClr val="0000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6786" autoAdjust="0"/>
  </p:normalViewPr>
  <p:slideViewPr>
    <p:cSldViewPr>
      <p:cViewPr varScale="1">
        <p:scale>
          <a:sx n="76" d="100"/>
          <a:sy n="76" d="100"/>
        </p:scale>
        <p:origin x="-122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erman.reyes\Desktop\Atlanta%202013%20Prez\Atlanta%20CS%20Index.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erman.reyes\Desktop\Atlanta%202013%20Prez\Atlanta%20CS%20Index.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layout/>
    </c:title>
    <c:plotArea>
      <c:layout/>
      <c:lineChart>
        <c:grouping val="standard"/>
        <c:ser>
          <c:idx val="0"/>
          <c:order val="0"/>
          <c:tx>
            <c:strRef>
              <c:f>'Performance Graph'!$B$7</c:f>
              <c:strCache>
                <c:ptCount val="1"/>
                <c:pt idx="0">
                  <c:v>S&amp;P/Case-Shiller GA-Atlanta Home Price Index</c:v>
                </c:pt>
              </c:strCache>
            </c:strRef>
          </c:tx>
          <c:marker>
            <c:symbol val="none"/>
          </c:marker>
          <c:cat>
            <c:strRef>
              <c:f>'Performance Graph'!$A$8:$A$278</c:f>
              <c:strCache>
                <c:ptCount val="271"/>
                <c:pt idx="0">
                  <c:v>Jan-1991</c:v>
                </c:pt>
                <c:pt idx="1">
                  <c:v>Feb-1991</c:v>
                </c:pt>
                <c:pt idx="2">
                  <c:v>Mar-1991</c:v>
                </c:pt>
                <c:pt idx="3">
                  <c:v>Apr-1991</c:v>
                </c:pt>
                <c:pt idx="4">
                  <c:v>May-1991</c:v>
                </c:pt>
                <c:pt idx="5">
                  <c:v>Jun-1991</c:v>
                </c:pt>
                <c:pt idx="6">
                  <c:v>Jul-1991</c:v>
                </c:pt>
                <c:pt idx="7">
                  <c:v>Aug-1991</c:v>
                </c:pt>
                <c:pt idx="8">
                  <c:v>Sep-1991</c:v>
                </c:pt>
                <c:pt idx="9">
                  <c:v>Oct-1991</c:v>
                </c:pt>
                <c:pt idx="10">
                  <c:v>Nov-1991</c:v>
                </c:pt>
                <c:pt idx="11">
                  <c:v>Dec-1991</c:v>
                </c:pt>
                <c:pt idx="12">
                  <c:v>Jan-1992</c:v>
                </c:pt>
                <c:pt idx="13">
                  <c:v>Feb-1992</c:v>
                </c:pt>
                <c:pt idx="14">
                  <c:v>Mar-1992</c:v>
                </c:pt>
                <c:pt idx="15">
                  <c:v>Apr-1992</c:v>
                </c:pt>
                <c:pt idx="16">
                  <c:v>May-1992</c:v>
                </c:pt>
                <c:pt idx="17">
                  <c:v>Jun-1992</c:v>
                </c:pt>
                <c:pt idx="18">
                  <c:v>Jul-1992</c:v>
                </c:pt>
                <c:pt idx="19">
                  <c:v>Aug-1992</c:v>
                </c:pt>
                <c:pt idx="20">
                  <c:v>Sep-1992</c:v>
                </c:pt>
                <c:pt idx="21">
                  <c:v>Oct-1992</c:v>
                </c:pt>
                <c:pt idx="22">
                  <c:v>Nov-1992</c:v>
                </c:pt>
                <c:pt idx="23">
                  <c:v>Dec-1992</c:v>
                </c:pt>
                <c:pt idx="24">
                  <c:v>Jan-1993</c:v>
                </c:pt>
                <c:pt idx="25">
                  <c:v>Feb-1993</c:v>
                </c:pt>
                <c:pt idx="26">
                  <c:v>Mar-1993</c:v>
                </c:pt>
                <c:pt idx="27">
                  <c:v>Apr-1993</c:v>
                </c:pt>
                <c:pt idx="28">
                  <c:v>May-1993</c:v>
                </c:pt>
                <c:pt idx="29">
                  <c:v>Jun-1993</c:v>
                </c:pt>
                <c:pt idx="30">
                  <c:v>Jul-1993</c:v>
                </c:pt>
                <c:pt idx="31">
                  <c:v>Aug-1993</c:v>
                </c:pt>
                <c:pt idx="32">
                  <c:v>Sep-1993</c:v>
                </c:pt>
                <c:pt idx="33">
                  <c:v>Oct-1993</c:v>
                </c:pt>
                <c:pt idx="34">
                  <c:v>Nov-1993</c:v>
                </c:pt>
                <c:pt idx="35">
                  <c:v>Dec-1993</c:v>
                </c:pt>
                <c:pt idx="36">
                  <c:v>Jan-1994</c:v>
                </c:pt>
                <c:pt idx="37">
                  <c:v>Feb-1994</c:v>
                </c:pt>
                <c:pt idx="38">
                  <c:v>Mar-1994</c:v>
                </c:pt>
                <c:pt idx="39">
                  <c:v>Apr-1994</c:v>
                </c:pt>
                <c:pt idx="40">
                  <c:v>May-1994</c:v>
                </c:pt>
                <c:pt idx="41">
                  <c:v>Jun-1994</c:v>
                </c:pt>
                <c:pt idx="42">
                  <c:v>Jul-1994</c:v>
                </c:pt>
                <c:pt idx="43">
                  <c:v>Aug-1994</c:v>
                </c:pt>
                <c:pt idx="44">
                  <c:v>Sep-1994</c:v>
                </c:pt>
                <c:pt idx="45">
                  <c:v>Oct-1994</c:v>
                </c:pt>
                <c:pt idx="46">
                  <c:v>Nov-1994</c:v>
                </c:pt>
                <c:pt idx="47">
                  <c:v>Dec-1994</c:v>
                </c:pt>
                <c:pt idx="48">
                  <c:v>Jan-1995</c:v>
                </c:pt>
                <c:pt idx="49">
                  <c:v>Feb-1995</c:v>
                </c:pt>
                <c:pt idx="50">
                  <c:v>Mar-1995</c:v>
                </c:pt>
                <c:pt idx="51">
                  <c:v>Apr-1995</c:v>
                </c:pt>
                <c:pt idx="52">
                  <c:v>May-1995</c:v>
                </c:pt>
                <c:pt idx="53">
                  <c:v>Jun-1995</c:v>
                </c:pt>
                <c:pt idx="54">
                  <c:v>Jul-1995</c:v>
                </c:pt>
                <c:pt idx="55">
                  <c:v>Aug-1995</c:v>
                </c:pt>
                <c:pt idx="56">
                  <c:v>Sep-1995</c:v>
                </c:pt>
                <c:pt idx="57">
                  <c:v>Oct-1995</c:v>
                </c:pt>
                <c:pt idx="58">
                  <c:v>Nov-1995</c:v>
                </c:pt>
                <c:pt idx="59">
                  <c:v>Dec-1995</c:v>
                </c:pt>
                <c:pt idx="60">
                  <c:v>Jan-1996</c:v>
                </c:pt>
                <c:pt idx="61">
                  <c:v>Feb-1996</c:v>
                </c:pt>
                <c:pt idx="62">
                  <c:v>Mar-1996</c:v>
                </c:pt>
                <c:pt idx="63">
                  <c:v>Apr-1996</c:v>
                </c:pt>
                <c:pt idx="64">
                  <c:v>May-1996</c:v>
                </c:pt>
                <c:pt idx="65">
                  <c:v>Jun-1996</c:v>
                </c:pt>
                <c:pt idx="66">
                  <c:v>Jul-1996</c:v>
                </c:pt>
                <c:pt idx="67">
                  <c:v>Aug-1996</c:v>
                </c:pt>
                <c:pt idx="68">
                  <c:v>Sep-1996</c:v>
                </c:pt>
                <c:pt idx="69">
                  <c:v>Oct-1996</c:v>
                </c:pt>
                <c:pt idx="70">
                  <c:v>Nov-1996</c:v>
                </c:pt>
                <c:pt idx="71">
                  <c:v>Dec-1996</c:v>
                </c:pt>
                <c:pt idx="72">
                  <c:v>Jan-1997</c:v>
                </c:pt>
                <c:pt idx="73">
                  <c:v>Feb-1997</c:v>
                </c:pt>
                <c:pt idx="74">
                  <c:v>Mar-1997</c:v>
                </c:pt>
                <c:pt idx="75">
                  <c:v>Apr-1997</c:v>
                </c:pt>
                <c:pt idx="76">
                  <c:v>May-1997</c:v>
                </c:pt>
                <c:pt idx="77">
                  <c:v>Jun-1997</c:v>
                </c:pt>
                <c:pt idx="78">
                  <c:v>Jul-1997</c:v>
                </c:pt>
                <c:pt idx="79">
                  <c:v>Aug-1997</c:v>
                </c:pt>
                <c:pt idx="80">
                  <c:v>Sep-1997</c:v>
                </c:pt>
                <c:pt idx="81">
                  <c:v>Oct-1997</c:v>
                </c:pt>
                <c:pt idx="82">
                  <c:v>Nov-1997</c:v>
                </c:pt>
                <c:pt idx="83">
                  <c:v>Dec-1997</c:v>
                </c:pt>
                <c:pt idx="84">
                  <c:v>Jan-1998</c:v>
                </c:pt>
                <c:pt idx="85">
                  <c:v>Feb-1998</c:v>
                </c:pt>
                <c:pt idx="86">
                  <c:v>Mar-1998</c:v>
                </c:pt>
                <c:pt idx="87">
                  <c:v>Apr-1998</c:v>
                </c:pt>
                <c:pt idx="88">
                  <c:v>May-1998</c:v>
                </c:pt>
                <c:pt idx="89">
                  <c:v>Jun-1998</c:v>
                </c:pt>
                <c:pt idx="90">
                  <c:v>Jul-1998</c:v>
                </c:pt>
                <c:pt idx="91">
                  <c:v>Aug-1998</c:v>
                </c:pt>
                <c:pt idx="92">
                  <c:v>Sep-1998</c:v>
                </c:pt>
                <c:pt idx="93">
                  <c:v>Oct-1998</c:v>
                </c:pt>
                <c:pt idx="94">
                  <c:v>Nov-1998</c:v>
                </c:pt>
                <c:pt idx="95">
                  <c:v>Dec-1998</c:v>
                </c:pt>
                <c:pt idx="96">
                  <c:v>Jan-1999</c:v>
                </c:pt>
                <c:pt idx="97">
                  <c:v>Feb-1999</c:v>
                </c:pt>
                <c:pt idx="98">
                  <c:v>Mar-1999</c:v>
                </c:pt>
                <c:pt idx="99">
                  <c:v>Apr-1999</c:v>
                </c:pt>
                <c:pt idx="100">
                  <c:v>May-1999</c:v>
                </c:pt>
                <c:pt idx="101">
                  <c:v>Jun-1999</c:v>
                </c:pt>
                <c:pt idx="102">
                  <c:v>Jul-1999</c:v>
                </c:pt>
                <c:pt idx="103">
                  <c:v>Aug-1999</c:v>
                </c:pt>
                <c:pt idx="104">
                  <c:v>Sep-1999</c:v>
                </c:pt>
                <c:pt idx="105">
                  <c:v>Oct-1999</c:v>
                </c:pt>
                <c:pt idx="106">
                  <c:v>Nov-1999</c:v>
                </c:pt>
                <c:pt idx="107">
                  <c:v>Dec-1999</c:v>
                </c:pt>
                <c:pt idx="108">
                  <c:v>Jan-2000</c:v>
                </c:pt>
                <c:pt idx="109">
                  <c:v>Feb-2000</c:v>
                </c:pt>
                <c:pt idx="110">
                  <c:v>Mar-2000</c:v>
                </c:pt>
                <c:pt idx="111">
                  <c:v>Apr-2000</c:v>
                </c:pt>
                <c:pt idx="112">
                  <c:v>May-2000</c:v>
                </c:pt>
                <c:pt idx="113">
                  <c:v>Jun-2000</c:v>
                </c:pt>
                <c:pt idx="114">
                  <c:v>Jul-2000</c:v>
                </c:pt>
                <c:pt idx="115">
                  <c:v>Aug-2000</c:v>
                </c:pt>
                <c:pt idx="116">
                  <c:v>Sep-2000</c:v>
                </c:pt>
                <c:pt idx="117">
                  <c:v>Oct-2000</c:v>
                </c:pt>
                <c:pt idx="118">
                  <c:v>Nov-2000</c:v>
                </c:pt>
                <c:pt idx="119">
                  <c:v>Dec-2000</c:v>
                </c:pt>
                <c:pt idx="120">
                  <c:v>Jan-2001</c:v>
                </c:pt>
                <c:pt idx="121">
                  <c:v>Feb-2001</c:v>
                </c:pt>
                <c:pt idx="122">
                  <c:v>Mar-2001</c:v>
                </c:pt>
                <c:pt idx="123">
                  <c:v>Apr-2001</c:v>
                </c:pt>
                <c:pt idx="124">
                  <c:v>May-2001</c:v>
                </c:pt>
                <c:pt idx="125">
                  <c:v>Jun-2001</c:v>
                </c:pt>
                <c:pt idx="126">
                  <c:v>Jul-2001</c:v>
                </c:pt>
                <c:pt idx="127">
                  <c:v>Aug-2001</c:v>
                </c:pt>
                <c:pt idx="128">
                  <c:v>Sep-2001</c:v>
                </c:pt>
                <c:pt idx="129">
                  <c:v>Oct-2001</c:v>
                </c:pt>
                <c:pt idx="130">
                  <c:v>Nov-2001</c:v>
                </c:pt>
                <c:pt idx="131">
                  <c:v>Dec-2001</c:v>
                </c:pt>
                <c:pt idx="132">
                  <c:v>Jan-2002</c:v>
                </c:pt>
                <c:pt idx="133">
                  <c:v>Feb-2002</c:v>
                </c:pt>
                <c:pt idx="134">
                  <c:v>Mar-2002</c:v>
                </c:pt>
                <c:pt idx="135">
                  <c:v>Apr-2002</c:v>
                </c:pt>
                <c:pt idx="136">
                  <c:v>May-2002</c:v>
                </c:pt>
                <c:pt idx="137">
                  <c:v>Jun-2002</c:v>
                </c:pt>
                <c:pt idx="138">
                  <c:v>Jul-2002</c:v>
                </c:pt>
                <c:pt idx="139">
                  <c:v>Aug-2002</c:v>
                </c:pt>
                <c:pt idx="140">
                  <c:v>Sep-2002</c:v>
                </c:pt>
                <c:pt idx="141">
                  <c:v>Oct-2002</c:v>
                </c:pt>
                <c:pt idx="142">
                  <c:v>Nov-2002</c:v>
                </c:pt>
                <c:pt idx="143">
                  <c:v>Dec-2002</c:v>
                </c:pt>
                <c:pt idx="144">
                  <c:v>Jan-2003</c:v>
                </c:pt>
                <c:pt idx="145">
                  <c:v>Feb-2003</c:v>
                </c:pt>
                <c:pt idx="146">
                  <c:v>Mar-2003</c:v>
                </c:pt>
                <c:pt idx="147">
                  <c:v>Apr-2003</c:v>
                </c:pt>
                <c:pt idx="148">
                  <c:v>May-2003</c:v>
                </c:pt>
                <c:pt idx="149">
                  <c:v>Jun-2003</c:v>
                </c:pt>
                <c:pt idx="150">
                  <c:v>Jul-2003</c:v>
                </c:pt>
                <c:pt idx="151">
                  <c:v>Aug-2003</c:v>
                </c:pt>
                <c:pt idx="152">
                  <c:v>Sep-2003</c:v>
                </c:pt>
                <c:pt idx="153">
                  <c:v>Oct-2003</c:v>
                </c:pt>
                <c:pt idx="154">
                  <c:v>Nov-2003</c:v>
                </c:pt>
                <c:pt idx="155">
                  <c:v>Dec-2003</c:v>
                </c:pt>
                <c:pt idx="156">
                  <c:v>Jan-2004</c:v>
                </c:pt>
                <c:pt idx="157">
                  <c:v>Feb-2004</c:v>
                </c:pt>
                <c:pt idx="158">
                  <c:v>Mar-2004</c:v>
                </c:pt>
                <c:pt idx="159">
                  <c:v>Apr-2004</c:v>
                </c:pt>
                <c:pt idx="160">
                  <c:v>May-2004</c:v>
                </c:pt>
                <c:pt idx="161">
                  <c:v>Jun-2004</c:v>
                </c:pt>
                <c:pt idx="162">
                  <c:v>Jul-2004</c:v>
                </c:pt>
                <c:pt idx="163">
                  <c:v>Aug-2004</c:v>
                </c:pt>
                <c:pt idx="164">
                  <c:v>Sep-2004</c:v>
                </c:pt>
                <c:pt idx="165">
                  <c:v>Oct-2004</c:v>
                </c:pt>
                <c:pt idx="166">
                  <c:v>Nov-2004</c:v>
                </c:pt>
                <c:pt idx="167">
                  <c:v>Dec-2004</c:v>
                </c:pt>
                <c:pt idx="168">
                  <c:v>Jan-2005</c:v>
                </c:pt>
                <c:pt idx="169">
                  <c:v>Feb-2005</c:v>
                </c:pt>
                <c:pt idx="170">
                  <c:v>Mar-2005</c:v>
                </c:pt>
                <c:pt idx="171">
                  <c:v>Apr-2005</c:v>
                </c:pt>
                <c:pt idx="172">
                  <c:v>May-2005</c:v>
                </c:pt>
                <c:pt idx="173">
                  <c:v>Jun-2005</c:v>
                </c:pt>
                <c:pt idx="174">
                  <c:v>Jul-2005</c:v>
                </c:pt>
                <c:pt idx="175">
                  <c:v>Aug-2005</c:v>
                </c:pt>
                <c:pt idx="176">
                  <c:v>Sep-2005</c:v>
                </c:pt>
                <c:pt idx="177">
                  <c:v>Oct-2005</c:v>
                </c:pt>
                <c:pt idx="178">
                  <c:v>Nov-2005</c:v>
                </c:pt>
                <c:pt idx="179">
                  <c:v>Dec-2005</c:v>
                </c:pt>
                <c:pt idx="180">
                  <c:v>Jan-2006</c:v>
                </c:pt>
                <c:pt idx="181">
                  <c:v>Feb-2006</c:v>
                </c:pt>
                <c:pt idx="182">
                  <c:v>Mar-2006</c:v>
                </c:pt>
                <c:pt idx="183">
                  <c:v>Apr-2006</c:v>
                </c:pt>
                <c:pt idx="184">
                  <c:v>May-2006</c:v>
                </c:pt>
                <c:pt idx="185">
                  <c:v>Jun-2006</c:v>
                </c:pt>
                <c:pt idx="186">
                  <c:v>Jul-2006</c:v>
                </c:pt>
                <c:pt idx="187">
                  <c:v>Aug-2006</c:v>
                </c:pt>
                <c:pt idx="188">
                  <c:v>Sep-2006</c:v>
                </c:pt>
                <c:pt idx="189">
                  <c:v>Oct-2006</c:v>
                </c:pt>
                <c:pt idx="190">
                  <c:v>Nov-2006</c:v>
                </c:pt>
                <c:pt idx="191">
                  <c:v>Dec-2006</c:v>
                </c:pt>
                <c:pt idx="192">
                  <c:v>Jan-2007</c:v>
                </c:pt>
                <c:pt idx="193">
                  <c:v>Feb-2007</c:v>
                </c:pt>
                <c:pt idx="194">
                  <c:v>Mar-2007</c:v>
                </c:pt>
                <c:pt idx="195">
                  <c:v>Apr-2007</c:v>
                </c:pt>
                <c:pt idx="196">
                  <c:v>May-2007</c:v>
                </c:pt>
                <c:pt idx="197">
                  <c:v>Jun-2007</c:v>
                </c:pt>
                <c:pt idx="198">
                  <c:v>Jul-2007</c:v>
                </c:pt>
                <c:pt idx="199">
                  <c:v>Aug-2007</c:v>
                </c:pt>
                <c:pt idx="200">
                  <c:v>Sep-2007</c:v>
                </c:pt>
                <c:pt idx="201">
                  <c:v>Oct-2007</c:v>
                </c:pt>
                <c:pt idx="202">
                  <c:v>Nov-2007</c:v>
                </c:pt>
                <c:pt idx="203">
                  <c:v>Dec-2007</c:v>
                </c:pt>
                <c:pt idx="204">
                  <c:v>Jan-2008</c:v>
                </c:pt>
                <c:pt idx="205">
                  <c:v>Feb-2008</c:v>
                </c:pt>
                <c:pt idx="206">
                  <c:v>Mar-2008</c:v>
                </c:pt>
                <c:pt idx="207">
                  <c:v>Apr-2008</c:v>
                </c:pt>
                <c:pt idx="208">
                  <c:v>May-2008</c:v>
                </c:pt>
                <c:pt idx="209">
                  <c:v>Jun-2008</c:v>
                </c:pt>
                <c:pt idx="210">
                  <c:v>Jul-2008</c:v>
                </c:pt>
                <c:pt idx="211">
                  <c:v>Aug-2008</c:v>
                </c:pt>
                <c:pt idx="212">
                  <c:v>Sep-2008</c:v>
                </c:pt>
                <c:pt idx="213">
                  <c:v>Oct-2008</c:v>
                </c:pt>
                <c:pt idx="214">
                  <c:v>Nov-2008</c:v>
                </c:pt>
                <c:pt idx="215">
                  <c:v>Dec-2008</c:v>
                </c:pt>
                <c:pt idx="216">
                  <c:v>Jan-2009</c:v>
                </c:pt>
                <c:pt idx="217">
                  <c:v>Feb-2009</c:v>
                </c:pt>
                <c:pt idx="218">
                  <c:v>Mar-2009</c:v>
                </c:pt>
                <c:pt idx="219">
                  <c:v>Apr-2009</c:v>
                </c:pt>
                <c:pt idx="220">
                  <c:v>May-2009</c:v>
                </c:pt>
                <c:pt idx="221">
                  <c:v>Jun-2009</c:v>
                </c:pt>
                <c:pt idx="222">
                  <c:v>Jul-2009</c:v>
                </c:pt>
                <c:pt idx="223">
                  <c:v>Aug-2009</c:v>
                </c:pt>
                <c:pt idx="224">
                  <c:v>Sep-2009</c:v>
                </c:pt>
                <c:pt idx="225">
                  <c:v>Oct-2009</c:v>
                </c:pt>
                <c:pt idx="226">
                  <c:v>Nov-2009</c:v>
                </c:pt>
                <c:pt idx="227">
                  <c:v>Dec-2009</c:v>
                </c:pt>
                <c:pt idx="228">
                  <c:v>Jan-2010</c:v>
                </c:pt>
                <c:pt idx="229">
                  <c:v>Feb-2010</c:v>
                </c:pt>
                <c:pt idx="230">
                  <c:v>Mar-2010</c:v>
                </c:pt>
                <c:pt idx="231">
                  <c:v>Apr-2010</c:v>
                </c:pt>
                <c:pt idx="232">
                  <c:v>May-2010</c:v>
                </c:pt>
                <c:pt idx="233">
                  <c:v>Jun-2010</c:v>
                </c:pt>
                <c:pt idx="234">
                  <c:v>Jul-2010</c:v>
                </c:pt>
                <c:pt idx="235">
                  <c:v>Aug-2010</c:v>
                </c:pt>
                <c:pt idx="236">
                  <c:v>Sep-2010</c:v>
                </c:pt>
                <c:pt idx="237">
                  <c:v>Oct-2010</c:v>
                </c:pt>
                <c:pt idx="238">
                  <c:v>Nov-2010</c:v>
                </c:pt>
                <c:pt idx="239">
                  <c:v>Dec-2010</c:v>
                </c:pt>
                <c:pt idx="240">
                  <c:v>Jan-2011</c:v>
                </c:pt>
                <c:pt idx="241">
                  <c:v>Feb-2011</c:v>
                </c:pt>
                <c:pt idx="242">
                  <c:v>Mar-2011</c:v>
                </c:pt>
                <c:pt idx="243">
                  <c:v>Apr-2011</c:v>
                </c:pt>
                <c:pt idx="244">
                  <c:v>May-2011</c:v>
                </c:pt>
                <c:pt idx="245">
                  <c:v>Jun-2011</c:v>
                </c:pt>
                <c:pt idx="246">
                  <c:v>Jul-2011</c:v>
                </c:pt>
                <c:pt idx="247">
                  <c:v>Aug-2011</c:v>
                </c:pt>
                <c:pt idx="248">
                  <c:v>Sep-2011</c:v>
                </c:pt>
                <c:pt idx="249">
                  <c:v>Oct-2011</c:v>
                </c:pt>
                <c:pt idx="250">
                  <c:v>Nov-2011</c:v>
                </c:pt>
                <c:pt idx="251">
                  <c:v>Dec-2011</c:v>
                </c:pt>
                <c:pt idx="252">
                  <c:v>Jan-2012</c:v>
                </c:pt>
                <c:pt idx="253">
                  <c:v>Feb-2012</c:v>
                </c:pt>
                <c:pt idx="254">
                  <c:v>Mar-2012</c:v>
                </c:pt>
                <c:pt idx="255">
                  <c:v>Apr-2012</c:v>
                </c:pt>
                <c:pt idx="256">
                  <c:v>May-2012</c:v>
                </c:pt>
                <c:pt idx="257">
                  <c:v>Jun-2012</c:v>
                </c:pt>
                <c:pt idx="258">
                  <c:v>Jul-2012</c:v>
                </c:pt>
                <c:pt idx="259">
                  <c:v>Aug-2012</c:v>
                </c:pt>
                <c:pt idx="260">
                  <c:v>Sep-2012</c:v>
                </c:pt>
                <c:pt idx="261">
                  <c:v>Oct-2012</c:v>
                </c:pt>
                <c:pt idx="262">
                  <c:v>Nov-2012</c:v>
                </c:pt>
                <c:pt idx="263">
                  <c:v>Dec-2012</c:v>
                </c:pt>
                <c:pt idx="264">
                  <c:v>Jan-2013</c:v>
                </c:pt>
                <c:pt idx="265">
                  <c:v>Feb-2013</c:v>
                </c:pt>
                <c:pt idx="266">
                  <c:v>Mar-2013</c:v>
                </c:pt>
                <c:pt idx="267">
                  <c:v>Apr-2013</c:v>
                </c:pt>
                <c:pt idx="268">
                  <c:v>May-2013</c:v>
                </c:pt>
                <c:pt idx="269">
                  <c:v>Jun-2013</c:v>
                </c:pt>
                <c:pt idx="270">
                  <c:v>Jul-2013</c:v>
                </c:pt>
              </c:strCache>
            </c:strRef>
          </c:cat>
          <c:val>
            <c:numRef>
              <c:f>'Performance Graph'!$B$8:$B$278</c:f>
              <c:numCache>
                <c:formatCode>General</c:formatCode>
                <c:ptCount val="271"/>
                <c:pt idx="0">
                  <c:v>69.61</c:v>
                </c:pt>
                <c:pt idx="1">
                  <c:v>69.169999999999987</c:v>
                </c:pt>
                <c:pt idx="2">
                  <c:v>69.05</c:v>
                </c:pt>
                <c:pt idx="3">
                  <c:v>69.400000000000006</c:v>
                </c:pt>
                <c:pt idx="4">
                  <c:v>69.69</c:v>
                </c:pt>
                <c:pt idx="5">
                  <c:v>70.14</c:v>
                </c:pt>
                <c:pt idx="6">
                  <c:v>70.11999999999999</c:v>
                </c:pt>
                <c:pt idx="7">
                  <c:v>70.48</c:v>
                </c:pt>
                <c:pt idx="8">
                  <c:v>70.349999999999994</c:v>
                </c:pt>
                <c:pt idx="9">
                  <c:v>70.290000000000006</c:v>
                </c:pt>
                <c:pt idx="10">
                  <c:v>70.09</c:v>
                </c:pt>
                <c:pt idx="11">
                  <c:v>69.900000000000006</c:v>
                </c:pt>
                <c:pt idx="12">
                  <c:v>70.05</c:v>
                </c:pt>
                <c:pt idx="13">
                  <c:v>69.88</c:v>
                </c:pt>
                <c:pt idx="14">
                  <c:v>69.959999999999994</c:v>
                </c:pt>
                <c:pt idx="15">
                  <c:v>69.910000000000025</c:v>
                </c:pt>
                <c:pt idx="16">
                  <c:v>70.28</c:v>
                </c:pt>
                <c:pt idx="17">
                  <c:v>70.59</c:v>
                </c:pt>
                <c:pt idx="18">
                  <c:v>71.290000000000006</c:v>
                </c:pt>
                <c:pt idx="19">
                  <c:v>71.510000000000005</c:v>
                </c:pt>
                <c:pt idx="20">
                  <c:v>71.59</c:v>
                </c:pt>
                <c:pt idx="21">
                  <c:v>71.169999999999987</c:v>
                </c:pt>
                <c:pt idx="22">
                  <c:v>71.33</c:v>
                </c:pt>
                <c:pt idx="23">
                  <c:v>71.33</c:v>
                </c:pt>
                <c:pt idx="24">
                  <c:v>71.5</c:v>
                </c:pt>
                <c:pt idx="25">
                  <c:v>71.260000000000005</c:v>
                </c:pt>
                <c:pt idx="26">
                  <c:v>71.489999999999995</c:v>
                </c:pt>
                <c:pt idx="27">
                  <c:v>71.940000000000026</c:v>
                </c:pt>
                <c:pt idx="28">
                  <c:v>72.53</c:v>
                </c:pt>
                <c:pt idx="29">
                  <c:v>72.92</c:v>
                </c:pt>
                <c:pt idx="30">
                  <c:v>73.33</c:v>
                </c:pt>
                <c:pt idx="31">
                  <c:v>73.61</c:v>
                </c:pt>
                <c:pt idx="32">
                  <c:v>73.86999999999999</c:v>
                </c:pt>
                <c:pt idx="33">
                  <c:v>73.910000000000025</c:v>
                </c:pt>
                <c:pt idx="34">
                  <c:v>73.97</c:v>
                </c:pt>
                <c:pt idx="35">
                  <c:v>74.27</c:v>
                </c:pt>
                <c:pt idx="36">
                  <c:v>74.72</c:v>
                </c:pt>
                <c:pt idx="37">
                  <c:v>75.08</c:v>
                </c:pt>
                <c:pt idx="38">
                  <c:v>75.209999999999994</c:v>
                </c:pt>
                <c:pt idx="39">
                  <c:v>75.260000000000005</c:v>
                </c:pt>
                <c:pt idx="40">
                  <c:v>75.709999999999994</c:v>
                </c:pt>
                <c:pt idx="41">
                  <c:v>76.149999999999991</c:v>
                </c:pt>
                <c:pt idx="42">
                  <c:v>76.599999999999994</c:v>
                </c:pt>
                <c:pt idx="43">
                  <c:v>76.88</c:v>
                </c:pt>
                <c:pt idx="44">
                  <c:v>76.95</c:v>
                </c:pt>
                <c:pt idx="45">
                  <c:v>77.25</c:v>
                </c:pt>
                <c:pt idx="46">
                  <c:v>77.56</c:v>
                </c:pt>
                <c:pt idx="47">
                  <c:v>77.95</c:v>
                </c:pt>
                <c:pt idx="48">
                  <c:v>78.16</c:v>
                </c:pt>
                <c:pt idx="49">
                  <c:v>78.260000000000005</c:v>
                </c:pt>
                <c:pt idx="50">
                  <c:v>78.319999999999993</c:v>
                </c:pt>
                <c:pt idx="51">
                  <c:v>78.400000000000006</c:v>
                </c:pt>
                <c:pt idx="52">
                  <c:v>78.55</c:v>
                </c:pt>
                <c:pt idx="53">
                  <c:v>78.760000000000005</c:v>
                </c:pt>
                <c:pt idx="54">
                  <c:v>79.14</c:v>
                </c:pt>
                <c:pt idx="55">
                  <c:v>79.569999999999993</c:v>
                </c:pt>
                <c:pt idx="56">
                  <c:v>79.900000000000006</c:v>
                </c:pt>
                <c:pt idx="57">
                  <c:v>80.099999999999994</c:v>
                </c:pt>
                <c:pt idx="58">
                  <c:v>80.179999999999978</c:v>
                </c:pt>
                <c:pt idx="59">
                  <c:v>80.38</c:v>
                </c:pt>
                <c:pt idx="60">
                  <c:v>80.7</c:v>
                </c:pt>
                <c:pt idx="61">
                  <c:v>80.97</c:v>
                </c:pt>
                <c:pt idx="62">
                  <c:v>81.099999999999994</c:v>
                </c:pt>
                <c:pt idx="63">
                  <c:v>81.489999999999995</c:v>
                </c:pt>
                <c:pt idx="64">
                  <c:v>81.849999999999994</c:v>
                </c:pt>
                <c:pt idx="65">
                  <c:v>82.26</c:v>
                </c:pt>
                <c:pt idx="66">
                  <c:v>82.3</c:v>
                </c:pt>
                <c:pt idx="67">
                  <c:v>82.61</c:v>
                </c:pt>
                <c:pt idx="68">
                  <c:v>82.93</c:v>
                </c:pt>
                <c:pt idx="69">
                  <c:v>83.14</c:v>
                </c:pt>
                <c:pt idx="70">
                  <c:v>83.36</c:v>
                </c:pt>
                <c:pt idx="71">
                  <c:v>83.33</c:v>
                </c:pt>
                <c:pt idx="72">
                  <c:v>83.54</c:v>
                </c:pt>
                <c:pt idx="73">
                  <c:v>83.54</c:v>
                </c:pt>
                <c:pt idx="74">
                  <c:v>83.78</c:v>
                </c:pt>
                <c:pt idx="75">
                  <c:v>84.36999999999999</c:v>
                </c:pt>
                <c:pt idx="76">
                  <c:v>85.03</c:v>
                </c:pt>
                <c:pt idx="77">
                  <c:v>85.38</c:v>
                </c:pt>
                <c:pt idx="78">
                  <c:v>85.61</c:v>
                </c:pt>
                <c:pt idx="79">
                  <c:v>85.75</c:v>
                </c:pt>
                <c:pt idx="80">
                  <c:v>86.26</c:v>
                </c:pt>
                <c:pt idx="81">
                  <c:v>86.52</c:v>
                </c:pt>
                <c:pt idx="82">
                  <c:v>86.95</c:v>
                </c:pt>
                <c:pt idx="83">
                  <c:v>87.09</c:v>
                </c:pt>
                <c:pt idx="84">
                  <c:v>87.4</c:v>
                </c:pt>
                <c:pt idx="85">
                  <c:v>87.6</c:v>
                </c:pt>
                <c:pt idx="86">
                  <c:v>88.2</c:v>
                </c:pt>
                <c:pt idx="87">
                  <c:v>89.03</c:v>
                </c:pt>
                <c:pt idx="88">
                  <c:v>89.86</c:v>
                </c:pt>
                <c:pt idx="89">
                  <c:v>90.490000000000023</c:v>
                </c:pt>
                <c:pt idx="90">
                  <c:v>90.76</c:v>
                </c:pt>
                <c:pt idx="91">
                  <c:v>90.990000000000023</c:v>
                </c:pt>
                <c:pt idx="92">
                  <c:v>91.28</c:v>
                </c:pt>
                <c:pt idx="93">
                  <c:v>91.95</c:v>
                </c:pt>
                <c:pt idx="94">
                  <c:v>92.55</c:v>
                </c:pt>
                <c:pt idx="95">
                  <c:v>92.95</c:v>
                </c:pt>
                <c:pt idx="96">
                  <c:v>93.29</c:v>
                </c:pt>
                <c:pt idx="97">
                  <c:v>93.64</c:v>
                </c:pt>
                <c:pt idx="98">
                  <c:v>94.34</c:v>
                </c:pt>
                <c:pt idx="99">
                  <c:v>94.98</c:v>
                </c:pt>
                <c:pt idx="100">
                  <c:v>95.910000000000025</c:v>
                </c:pt>
                <c:pt idx="101">
                  <c:v>96.66</c:v>
                </c:pt>
                <c:pt idx="102">
                  <c:v>97.32</c:v>
                </c:pt>
                <c:pt idx="103">
                  <c:v>97.61999999999999</c:v>
                </c:pt>
                <c:pt idx="104">
                  <c:v>98.01</c:v>
                </c:pt>
                <c:pt idx="105">
                  <c:v>98.59</c:v>
                </c:pt>
                <c:pt idx="106">
                  <c:v>99.11999999999999</c:v>
                </c:pt>
                <c:pt idx="107">
                  <c:v>99.76</c:v>
                </c:pt>
                <c:pt idx="108">
                  <c:v>100</c:v>
                </c:pt>
                <c:pt idx="109">
                  <c:v>100.8</c:v>
                </c:pt>
                <c:pt idx="110">
                  <c:v>101.17999999999998</c:v>
                </c:pt>
                <c:pt idx="111">
                  <c:v>102.5</c:v>
                </c:pt>
                <c:pt idx="112">
                  <c:v>103.38</c:v>
                </c:pt>
                <c:pt idx="113">
                  <c:v>104.58</c:v>
                </c:pt>
                <c:pt idx="114">
                  <c:v>104.81</c:v>
                </c:pt>
                <c:pt idx="115">
                  <c:v>105.09</c:v>
                </c:pt>
                <c:pt idx="116">
                  <c:v>105.08</c:v>
                </c:pt>
                <c:pt idx="117">
                  <c:v>105.56</c:v>
                </c:pt>
                <c:pt idx="118">
                  <c:v>106.04</c:v>
                </c:pt>
                <c:pt idx="119">
                  <c:v>106.35</c:v>
                </c:pt>
                <c:pt idx="120">
                  <c:v>106.63</c:v>
                </c:pt>
                <c:pt idx="121">
                  <c:v>106.9</c:v>
                </c:pt>
                <c:pt idx="122">
                  <c:v>107.24000000000002</c:v>
                </c:pt>
                <c:pt idx="123">
                  <c:v>108.08</c:v>
                </c:pt>
                <c:pt idx="124">
                  <c:v>108.74000000000002</c:v>
                </c:pt>
                <c:pt idx="125">
                  <c:v>109.77</c:v>
                </c:pt>
                <c:pt idx="126">
                  <c:v>110.24000000000002</c:v>
                </c:pt>
                <c:pt idx="127">
                  <c:v>110.71000000000002</c:v>
                </c:pt>
                <c:pt idx="128">
                  <c:v>111.09</c:v>
                </c:pt>
                <c:pt idx="129">
                  <c:v>111.24000000000002</c:v>
                </c:pt>
                <c:pt idx="130">
                  <c:v>111.16999999999999</c:v>
                </c:pt>
                <c:pt idx="131">
                  <c:v>111.01</c:v>
                </c:pt>
                <c:pt idx="132">
                  <c:v>111.17999999999998</c:v>
                </c:pt>
                <c:pt idx="133">
                  <c:v>111.66999999999999</c:v>
                </c:pt>
                <c:pt idx="134">
                  <c:v>112.02</c:v>
                </c:pt>
                <c:pt idx="135">
                  <c:v>112.39</c:v>
                </c:pt>
                <c:pt idx="136">
                  <c:v>113.01</c:v>
                </c:pt>
                <c:pt idx="137">
                  <c:v>113.75</c:v>
                </c:pt>
                <c:pt idx="138">
                  <c:v>114.31</c:v>
                </c:pt>
                <c:pt idx="139">
                  <c:v>114.67999999999998</c:v>
                </c:pt>
                <c:pt idx="140">
                  <c:v>114.76</c:v>
                </c:pt>
                <c:pt idx="141">
                  <c:v>114.86</c:v>
                </c:pt>
                <c:pt idx="142">
                  <c:v>114.91000000000003</c:v>
                </c:pt>
                <c:pt idx="143">
                  <c:v>114.91000000000003</c:v>
                </c:pt>
                <c:pt idx="144">
                  <c:v>115.11999999999999</c:v>
                </c:pt>
                <c:pt idx="145">
                  <c:v>115.23</c:v>
                </c:pt>
                <c:pt idx="146">
                  <c:v>115.84</c:v>
                </c:pt>
                <c:pt idx="147">
                  <c:v>116.06</c:v>
                </c:pt>
                <c:pt idx="148">
                  <c:v>116.88</c:v>
                </c:pt>
                <c:pt idx="149">
                  <c:v>117.35</c:v>
                </c:pt>
                <c:pt idx="150">
                  <c:v>117.79</c:v>
                </c:pt>
                <c:pt idx="151">
                  <c:v>118.16999999999999</c:v>
                </c:pt>
                <c:pt idx="152">
                  <c:v>118.53</c:v>
                </c:pt>
                <c:pt idx="153">
                  <c:v>118.4</c:v>
                </c:pt>
                <c:pt idx="154">
                  <c:v>118.45</c:v>
                </c:pt>
                <c:pt idx="155">
                  <c:v>118.31</c:v>
                </c:pt>
                <c:pt idx="156">
                  <c:v>118.66999999999999</c:v>
                </c:pt>
                <c:pt idx="157">
                  <c:v>118.64999999999999</c:v>
                </c:pt>
                <c:pt idx="158">
                  <c:v>119.06</c:v>
                </c:pt>
                <c:pt idx="159">
                  <c:v>120.1</c:v>
                </c:pt>
                <c:pt idx="160">
                  <c:v>120.88</c:v>
                </c:pt>
                <c:pt idx="161">
                  <c:v>121.49000000000002</c:v>
                </c:pt>
                <c:pt idx="162">
                  <c:v>122.23</c:v>
                </c:pt>
                <c:pt idx="163">
                  <c:v>122.86</c:v>
                </c:pt>
                <c:pt idx="164">
                  <c:v>123.36999999999999</c:v>
                </c:pt>
                <c:pt idx="165">
                  <c:v>123.27</c:v>
                </c:pt>
                <c:pt idx="166">
                  <c:v>123.27</c:v>
                </c:pt>
                <c:pt idx="167">
                  <c:v>123.53</c:v>
                </c:pt>
                <c:pt idx="168">
                  <c:v>123.84</c:v>
                </c:pt>
                <c:pt idx="169">
                  <c:v>124.21000000000002</c:v>
                </c:pt>
                <c:pt idx="170">
                  <c:v>124.7</c:v>
                </c:pt>
                <c:pt idx="171">
                  <c:v>125.92</c:v>
                </c:pt>
                <c:pt idx="172">
                  <c:v>127.11999999999999</c:v>
                </c:pt>
                <c:pt idx="173">
                  <c:v>128.53</c:v>
                </c:pt>
                <c:pt idx="174">
                  <c:v>129.03</c:v>
                </c:pt>
                <c:pt idx="175">
                  <c:v>129.51</c:v>
                </c:pt>
                <c:pt idx="176">
                  <c:v>129.49</c:v>
                </c:pt>
                <c:pt idx="177">
                  <c:v>129.63</c:v>
                </c:pt>
                <c:pt idx="178">
                  <c:v>129.83000000000001</c:v>
                </c:pt>
                <c:pt idx="179">
                  <c:v>130.20999999999998</c:v>
                </c:pt>
                <c:pt idx="180">
                  <c:v>130.59</c:v>
                </c:pt>
                <c:pt idx="181">
                  <c:v>130.60999999999999</c:v>
                </c:pt>
                <c:pt idx="182">
                  <c:v>130.62</c:v>
                </c:pt>
                <c:pt idx="183">
                  <c:v>131.51</c:v>
                </c:pt>
                <c:pt idx="184">
                  <c:v>132.72</c:v>
                </c:pt>
                <c:pt idx="185">
                  <c:v>134.01</c:v>
                </c:pt>
                <c:pt idx="186">
                  <c:v>134.9</c:v>
                </c:pt>
                <c:pt idx="187">
                  <c:v>135.26999999999998</c:v>
                </c:pt>
                <c:pt idx="188">
                  <c:v>135.1</c:v>
                </c:pt>
                <c:pt idx="189">
                  <c:v>134.72999999999999</c:v>
                </c:pt>
                <c:pt idx="190">
                  <c:v>134.18</c:v>
                </c:pt>
                <c:pt idx="191">
                  <c:v>134.01</c:v>
                </c:pt>
                <c:pt idx="192">
                  <c:v>133.44999999999999</c:v>
                </c:pt>
                <c:pt idx="193">
                  <c:v>133.30000000000001</c:v>
                </c:pt>
                <c:pt idx="194">
                  <c:v>133.22</c:v>
                </c:pt>
                <c:pt idx="195">
                  <c:v>134.26999999999998</c:v>
                </c:pt>
                <c:pt idx="196">
                  <c:v>135.03</c:v>
                </c:pt>
                <c:pt idx="197">
                  <c:v>136.10999999999999</c:v>
                </c:pt>
                <c:pt idx="198">
                  <c:v>136.47</c:v>
                </c:pt>
                <c:pt idx="199">
                  <c:v>136.44</c:v>
                </c:pt>
                <c:pt idx="200">
                  <c:v>135.55000000000001</c:v>
                </c:pt>
                <c:pt idx="201">
                  <c:v>133.86000000000001</c:v>
                </c:pt>
                <c:pt idx="202">
                  <c:v>131.34</c:v>
                </c:pt>
                <c:pt idx="203">
                  <c:v>129.60999999999999</c:v>
                </c:pt>
                <c:pt idx="204">
                  <c:v>127.76</c:v>
                </c:pt>
                <c:pt idx="205">
                  <c:v>125.98</c:v>
                </c:pt>
                <c:pt idx="206">
                  <c:v>124.46000000000002</c:v>
                </c:pt>
                <c:pt idx="207">
                  <c:v>123.61999999999999</c:v>
                </c:pt>
                <c:pt idx="208">
                  <c:v>124.29</c:v>
                </c:pt>
                <c:pt idx="209">
                  <c:v>124.61</c:v>
                </c:pt>
                <c:pt idx="210">
                  <c:v>124.74000000000002</c:v>
                </c:pt>
                <c:pt idx="211">
                  <c:v>124.32</c:v>
                </c:pt>
                <c:pt idx="212">
                  <c:v>122.71000000000002</c:v>
                </c:pt>
                <c:pt idx="213">
                  <c:v>119.79</c:v>
                </c:pt>
                <c:pt idx="214">
                  <c:v>116.46000000000002</c:v>
                </c:pt>
                <c:pt idx="215">
                  <c:v>113</c:v>
                </c:pt>
                <c:pt idx="216">
                  <c:v>109.44000000000003</c:v>
                </c:pt>
                <c:pt idx="217">
                  <c:v>106.64999999999999</c:v>
                </c:pt>
                <c:pt idx="218">
                  <c:v>105.07</c:v>
                </c:pt>
                <c:pt idx="219">
                  <c:v>105.42</c:v>
                </c:pt>
                <c:pt idx="220">
                  <c:v>105.98</c:v>
                </c:pt>
                <c:pt idx="221">
                  <c:v>107.61999999999999</c:v>
                </c:pt>
                <c:pt idx="222">
                  <c:v>110.09</c:v>
                </c:pt>
                <c:pt idx="223">
                  <c:v>111.27</c:v>
                </c:pt>
                <c:pt idx="224">
                  <c:v>111.26</c:v>
                </c:pt>
                <c:pt idx="225">
                  <c:v>110.11999999999999</c:v>
                </c:pt>
                <c:pt idx="226">
                  <c:v>109.29</c:v>
                </c:pt>
                <c:pt idx="227">
                  <c:v>108.61999999999999</c:v>
                </c:pt>
                <c:pt idx="228">
                  <c:v>107.04</c:v>
                </c:pt>
                <c:pt idx="229">
                  <c:v>105.64999999999999</c:v>
                </c:pt>
                <c:pt idx="230">
                  <c:v>103.73</c:v>
                </c:pt>
                <c:pt idx="231">
                  <c:v>105.69</c:v>
                </c:pt>
                <c:pt idx="232">
                  <c:v>107.86</c:v>
                </c:pt>
                <c:pt idx="233">
                  <c:v>109.72</c:v>
                </c:pt>
                <c:pt idx="234">
                  <c:v>110.02</c:v>
                </c:pt>
                <c:pt idx="235">
                  <c:v>108.95</c:v>
                </c:pt>
                <c:pt idx="236">
                  <c:v>106.39</c:v>
                </c:pt>
                <c:pt idx="237">
                  <c:v>103.3</c:v>
                </c:pt>
                <c:pt idx="238">
                  <c:v>100.8</c:v>
                </c:pt>
                <c:pt idx="239">
                  <c:v>100.06</c:v>
                </c:pt>
                <c:pt idx="240">
                  <c:v>100.33</c:v>
                </c:pt>
                <c:pt idx="241">
                  <c:v>100.67999999999998</c:v>
                </c:pt>
                <c:pt idx="242">
                  <c:v>100.33</c:v>
                </c:pt>
                <c:pt idx="243">
                  <c:v>101.81</c:v>
                </c:pt>
                <c:pt idx="244">
                  <c:v>102.8</c:v>
                </c:pt>
                <c:pt idx="245">
                  <c:v>104.32</c:v>
                </c:pt>
                <c:pt idx="246">
                  <c:v>104.55</c:v>
                </c:pt>
                <c:pt idx="247">
                  <c:v>102.04</c:v>
                </c:pt>
                <c:pt idx="248">
                  <c:v>95.990000000000023</c:v>
                </c:pt>
                <c:pt idx="249">
                  <c:v>91.210000000000022</c:v>
                </c:pt>
                <c:pt idx="250">
                  <c:v>88.92</c:v>
                </c:pt>
                <c:pt idx="251">
                  <c:v>87.3</c:v>
                </c:pt>
                <c:pt idx="252">
                  <c:v>85.440000000000026</c:v>
                </c:pt>
                <c:pt idx="253">
                  <c:v>83.27</c:v>
                </c:pt>
                <c:pt idx="254">
                  <c:v>82.54</c:v>
                </c:pt>
                <c:pt idx="255">
                  <c:v>84.48</c:v>
                </c:pt>
                <c:pt idx="256">
                  <c:v>87.86999999999999</c:v>
                </c:pt>
                <c:pt idx="257">
                  <c:v>91.75</c:v>
                </c:pt>
                <c:pt idx="258">
                  <c:v>94.149999999999991</c:v>
                </c:pt>
                <c:pt idx="259">
                  <c:v>95.8</c:v>
                </c:pt>
                <c:pt idx="260">
                  <c:v>96.06</c:v>
                </c:pt>
                <c:pt idx="261">
                  <c:v>95.6</c:v>
                </c:pt>
                <c:pt idx="262">
                  <c:v>95.679999999999978</c:v>
                </c:pt>
                <c:pt idx="263">
                  <c:v>95.95</c:v>
                </c:pt>
                <c:pt idx="264">
                  <c:v>96.98</c:v>
                </c:pt>
                <c:pt idx="265">
                  <c:v>97.01</c:v>
                </c:pt>
                <c:pt idx="266">
                  <c:v>98.25</c:v>
                </c:pt>
                <c:pt idx="267">
                  <c:v>102.01</c:v>
                </c:pt>
                <c:pt idx="268">
                  <c:v>105.51</c:v>
                </c:pt>
                <c:pt idx="269">
                  <c:v>109.14999999999999</c:v>
                </c:pt>
                <c:pt idx="270">
                  <c:v>111.54</c:v>
                </c:pt>
              </c:numCache>
            </c:numRef>
          </c:val>
        </c:ser>
        <c:marker val="1"/>
        <c:axId val="76323456"/>
        <c:axId val="80101760"/>
      </c:lineChart>
      <c:catAx>
        <c:axId val="76323456"/>
        <c:scaling>
          <c:orientation val="minMax"/>
        </c:scaling>
        <c:axPos val="b"/>
        <c:tickLblPos val="nextTo"/>
        <c:crossAx val="80101760"/>
        <c:crosses val="autoZero"/>
        <c:auto val="1"/>
        <c:lblAlgn val="ctr"/>
        <c:lblOffset val="100"/>
      </c:catAx>
      <c:valAx>
        <c:axId val="80101760"/>
        <c:scaling>
          <c:orientation val="minMax"/>
        </c:scaling>
        <c:axPos val="l"/>
        <c:majorGridlines/>
        <c:numFmt formatCode="General" sourceLinked="1"/>
        <c:tickLblPos val="nextTo"/>
        <c:crossAx val="76323456"/>
        <c:crosses val="autoZero"/>
        <c:crossBetween val="between"/>
      </c:valAx>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4.8602181608032938E-2"/>
          <c:y val="3.2093355136292231E-2"/>
          <c:w val="0.71295745141949041"/>
          <c:h val="0.80161436238520944"/>
        </c:manualLayout>
      </c:layout>
      <c:lineChart>
        <c:grouping val="standard"/>
        <c:ser>
          <c:idx val="0"/>
          <c:order val="0"/>
          <c:tx>
            <c:strRef>
              <c:f>'Performance Graph'!$B$7</c:f>
              <c:strCache>
                <c:ptCount val="1"/>
                <c:pt idx="0">
                  <c:v>S&amp;P/Case-Shiller GA-Atlanta Home Price Index</c:v>
                </c:pt>
              </c:strCache>
            </c:strRef>
          </c:tx>
          <c:marker>
            <c:symbol val="none"/>
          </c:marker>
          <c:cat>
            <c:strRef>
              <c:f>'Performance Graph'!$A$8:$A$278</c:f>
              <c:strCache>
                <c:ptCount val="271"/>
                <c:pt idx="0">
                  <c:v>Jan-1991</c:v>
                </c:pt>
                <c:pt idx="1">
                  <c:v>Feb-1991</c:v>
                </c:pt>
                <c:pt idx="2">
                  <c:v>Mar-1991</c:v>
                </c:pt>
                <c:pt idx="3">
                  <c:v>Apr-1991</c:v>
                </c:pt>
                <c:pt idx="4">
                  <c:v>May-1991</c:v>
                </c:pt>
                <c:pt idx="5">
                  <c:v>Jun-1991</c:v>
                </c:pt>
                <c:pt idx="6">
                  <c:v>Jul-1991</c:v>
                </c:pt>
                <c:pt idx="7">
                  <c:v>Aug-1991</c:v>
                </c:pt>
                <c:pt idx="8">
                  <c:v>Sep-1991</c:v>
                </c:pt>
                <c:pt idx="9">
                  <c:v>Oct-1991</c:v>
                </c:pt>
                <c:pt idx="10">
                  <c:v>Nov-1991</c:v>
                </c:pt>
                <c:pt idx="11">
                  <c:v>Dec-1991</c:v>
                </c:pt>
                <c:pt idx="12">
                  <c:v>Jan-1992</c:v>
                </c:pt>
                <c:pt idx="13">
                  <c:v>Feb-1992</c:v>
                </c:pt>
                <c:pt idx="14">
                  <c:v>Mar-1992</c:v>
                </c:pt>
                <c:pt idx="15">
                  <c:v>Apr-1992</c:v>
                </c:pt>
                <c:pt idx="16">
                  <c:v>May-1992</c:v>
                </c:pt>
                <c:pt idx="17">
                  <c:v>Jun-1992</c:v>
                </c:pt>
                <c:pt idx="18">
                  <c:v>Jul-1992</c:v>
                </c:pt>
                <c:pt idx="19">
                  <c:v>Aug-1992</c:v>
                </c:pt>
                <c:pt idx="20">
                  <c:v>Sep-1992</c:v>
                </c:pt>
                <c:pt idx="21">
                  <c:v>Oct-1992</c:v>
                </c:pt>
                <c:pt idx="22">
                  <c:v>Nov-1992</c:v>
                </c:pt>
                <c:pt idx="23">
                  <c:v>Dec-1992</c:v>
                </c:pt>
                <c:pt idx="24">
                  <c:v>Jan-1993</c:v>
                </c:pt>
                <c:pt idx="25">
                  <c:v>Feb-1993</c:v>
                </c:pt>
                <c:pt idx="26">
                  <c:v>Mar-1993</c:v>
                </c:pt>
                <c:pt idx="27">
                  <c:v>Apr-1993</c:v>
                </c:pt>
                <c:pt idx="28">
                  <c:v>May-1993</c:v>
                </c:pt>
                <c:pt idx="29">
                  <c:v>Jun-1993</c:v>
                </c:pt>
                <c:pt idx="30">
                  <c:v>Jul-1993</c:v>
                </c:pt>
                <c:pt idx="31">
                  <c:v>Aug-1993</c:v>
                </c:pt>
                <c:pt idx="32">
                  <c:v>Sep-1993</c:v>
                </c:pt>
                <c:pt idx="33">
                  <c:v>Oct-1993</c:v>
                </c:pt>
                <c:pt idx="34">
                  <c:v>Nov-1993</c:v>
                </c:pt>
                <c:pt idx="35">
                  <c:v>Dec-1993</c:v>
                </c:pt>
                <c:pt idx="36">
                  <c:v>Jan-1994</c:v>
                </c:pt>
                <c:pt idx="37">
                  <c:v>Feb-1994</c:v>
                </c:pt>
                <c:pt idx="38">
                  <c:v>Mar-1994</c:v>
                </c:pt>
                <c:pt idx="39">
                  <c:v>Apr-1994</c:v>
                </c:pt>
                <c:pt idx="40">
                  <c:v>May-1994</c:v>
                </c:pt>
                <c:pt idx="41">
                  <c:v>Jun-1994</c:v>
                </c:pt>
                <c:pt idx="42">
                  <c:v>Jul-1994</c:v>
                </c:pt>
                <c:pt idx="43">
                  <c:v>Aug-1994</c:v>
                </c:pt>
                <c:pt idx="44">
                  <c:v>Sep-1994</c:v>
                </c:pt>
                <c:pt idx="45">
                  <c:v>Oct-1994</c:v>
                </c:pt>
                <c:pt idx="46">
                  <c:v>Nov-1994</c:v>
                </c:pt>
                <c:pt idx="47">
                  <c:v>Dec-1994</c:v>
                </c:pt>
                <c:pt idx="48">
                  <c:v>Jan-1995</c:v>
                </c:pt>
                <c:pt idx="49">
                  <c:v>Feb-1995</c:v>
                </c:pt>
                <c:pt idx="50">
                  <c:v>Mar-1995</c:v>
                </c:pt>
                <c:pt idx="51">
                  <c:v>Apr-1995</c:v>
                </c:pt>
                <c:pt idx="52">
                  <c:v>May-1995</c:v>
                </c:pt>
                <c:pt idx="53">
                  <c:v>Jun-1995</c:v>
                </c:pt>
                <c:pt idx="54">
                  <c:v>Jul-1995</c:v>
                </c:pt>
                <c:pt idx="55">
                  <c:v>Aug-1995</c:v>
                </c:pt>
                <c:pt idx="56">
                  <c:v>Sep-1995</c:v>
                </c:pt>
                <c:pt idx="57">
                  <c:v>Oct-1995</c:v>
                </c:pt>
                <c:pt idx="58">
                  <c:v>Nov-1995</c:v>
                </c:pt>
                <c:pt idx="59">
                  <c:v>Dec-1995</c:v>
                </c:pt>
                <c:pt idx="60">
                  <c:v>Jan-1996</c:v>
                </c:pt>
                <c:pt idx="61">
                  <c:v>Feb-1996</c:v>
                </c:pt>
                <c:pt idx="62">
                  <c:v>Mar-1996</c:v>
                </c:pt>
                <c:pt idx="63">
                  <c:v>Apr-1996</c:v>
                </c:pt>
                <c:pt idx="64">
                  <c:v>May-1996</c:v>
                </c:pt>
                <c:pt idx="65">
                  <c:v>Jun-1996</c:v>
                </c:pt>
                <c:pt idx="66">
                  <c:v>Jul-1996</c:v>
                </c:pt>
                <c:pt idx="67">
                  <c:v>Aug-1996</c:v>
                </c:pt>
                <c:pt idx="68">
                  <c:v>Sep-1996</c:v>
                </c:pt>
                <c:pt idx="69">
                  <c:v>Oct-1996</c:v>
                </c:pt>
                <c:pt idx="70">
                  <c:v>Nov-1996</c:v>
                </c:pt>
                <c:pt idx="71">
                  <c:v>Dec-1996</c:v>
                </c:pt>
                <c:pt idx="72">
                  <c:v>Jan-1997</c:v>
                </c:pt>
                <c:pt idx="73">
                  <c:v>Feb-1997</c:v>
                </c:pt>
                <c:pt idx="74">
                  <c:v>Mar-1997</c:v>
                </c:pt>
                <c:pt idx="75">
                  <c:v>Apr-1997</c:v>
                </c:pt>
                <c:pt idx="76">
                  <c:v>May-1997</c:v>
                </c:pt>
                <c:pt idx="77">
                  <c:v>Jun-1997</c:v>
                </c:pt>
                <c:pt idx="78">
                  <c:v>Jul-1997</c:v>
                </c:pt>
                <c:pt idx="79">
                  <c:v>Aug-1997</c:v>
                </c:pt>
                <c:pt idx="80">
                  <c:v>Sep-1997</c:v>
                </c:pt>
                <c:pt idx="81">
                  <c:v>Oct-1997</c:v>
                </c:pt>
                <c:pt idx="82">
                  <c:v>Nov-1997</c:v>
                </c:pt>
                <c:pt idx="83">
                  <c:v>Dec-1997</c:v>
                </c:pt>
                <c:pt idx="84">
                  <c:v>Jan-1998</c:v>
                </c:pt>
                <c:pt idx="85">
                  <c:v>Feb-1998</c:v>
                </c:pt>
                <c:pt idx="86">
                  <c:v>Mar-1998</c:v>
                </c:pt>
                <c:pt idx="87">
                  <c:v>Apr-1998</c:v>
                </c:pt>
                <c:pt idx="88">
                  <c:v>May-1998</c:v>
                </c:pt>
                <c:pt idx="89">
                  <c:v>Jun-1998</c:v>
                </c:pt>
                <c:pt idx="90">
                  <c:v>Jul-1998</c:v>
                </c:pt>
                <c:pt idx="91">
                  <c:v>Aug-1998</c:v>
                </c:pt>
                <c:pt idx="92">
                  <c:v>Sep-1998</c:v>
                </c:pt>
                <c:pt idx="93">
                  <c:v>Oct-1998</c:v>
                </c:pt>
                <c:pt idx="94">
                  <c:v>Nov-1998</c:v>
                </c:pt>
                <c:pt idx="95">
                  <c:v>Dec-1998</c:v>
                </c:pt>
                <c:pt idx="96">
                  <c:v>Jan-1999</c:v>
                </c:pt>
                <c:pt idx="97">
                  <c:v>Feb-1999</c:v>
                </c:pt>
                <c:pt idx="98">
                  <c:v>Mar-1999</c:v>
                </c:pt>
                <c:pt idx="99">
                  <c:v>Apr-1999</c:v>
                </c:pt>
                <c:pt idx="100">
                  <c:v>May-1999</c:v>
                </c:pt>
                <c:pt idx="101">
                  <c:v>Jun-1999</c:v>
                </c:pt>
                <c:pt idx="102">
                  <c:v>Jul-1999</c:v>
                </c:pt>
                <c:pt idx="103">
                  <c:v>Aug-1999</c:v>
                </c:pt>
                <c:pt idx="104">
                  <c:v>Sep-1999</c:v>
                </c:pt>
                <c:pt idx="105">
                  <c:v>Oct-1999</c:v>
                </c:pt>
                <c:pt idx="106">
                  <c:v>Nov-1999</c:v>
                </c:pt>
                <c:pt idx="107">
                  <c:v>Dec-1999</c:v>
                </c:pt>
                <c:pt idx="108">
                  <c:v>Jan-2000</c:v>
                </c:pt>
                <c:pt idx="109">
                  <c:v>Feb-2000</c:v>
                </c:pt>
                <c:pt idx="110">
                  <c:v>Mar-2000</c:v>
                </c:pt>
                <c:pt idx="111">
                  <c:v>Apr-2000</c:v>
                </c:pt>
                <c:pt idx="112">
                  <c:v>May-2000</c:v>
                </c:pt>
                <c:pt idx="113">
                  <c:v>Jun-2000</c:v>
                </c:pt>
                <c:pt idx="114">
                  <c:v>Jul-2000</c:v>
                </c:pt>
                <c:pt idx="115">
                  <c:v>Aug-2000</c:v>
                </c:pt>
                <c:pt idx="116">
                  <c:v>Sep-2000</c:v>
                </c:pt>
                <c:pt idx="117">
                  <c:v>Oct-2000</c:v>
                </c:pt>
                <c:pt idx="118">
                  <c:v>Nov-2000</c:v>
                </c:pt>
                <c:pt idx="119">
                  <c:v>Dec-2000</c:v>
                </c:pt>
                <c:pt idx="120">
                  <c:v>Jan-2001</c:v>
                </c:pt>
                <c:pt idx="121">
                  <c:v>Feb-2001</c:v>
                </c:pt>
                <c:pt idx="122">
                  <c:v>Mar-2001</c:v>
                </c:pt>
                <c:pt idx="123">
                  <c:v>Apr-2001</c:v>
                </c:pt>
                <c:pt idx="124">
                  <c:v>May-2001</c:v>
                </c:pt>
                <c:pt idx="125">
                  <c:v>Jun-2001</c:v>
                </c:pt>
                <c:pt idx="126">
                  <c:v>Jul-2001</c:v>
                </c:pt>
                <c:pt idx="127">
                  <c:v>Aug-2001</c:v>
                </c:pt>
                <c:pt idx="128">
                  <c:v>Sep-2001</c:v>
                </c:pt>
                <c:pt idx="129">
                  <c:v>Oct-2001</c:v>
                </c:pt>
                <c:pt idx="130">
                  <c:v>Nov-2001</c:v>
                </c:pt>
                <c:pt idx="131">
                  <c:v>Dec-2001</c:v>
                </c:pt>
                <c:pt idx="132">
                  <c:v>Jan-2002</c:v>
                </c:pt>
                <c:pt idx="133">
                  <c:v>Feb-2002</c:v>
                </c:pt>
                <c:pt idx="134">
                  <c:v>Mar-2002</c:v>
                </c:pt>
                <c:pt idx="135">
                  <c:v>Apr-2002</c:v>
                </c:pt>
                <c:pt idx="136">
                  <c:v>May-2002</c:v>
                </c:pt>
                <c:pt idx="137">
                  <c:v>Jun-2002</c:v>
                </c:pt>
                <c:pt idx="138">
                  <c:v>Jul-2002</c:v>
                </c:pt>
                <c:pt idx="139">
                  <c:v>Aug-2002</c:v>
                </c:pt>
                <c:pt idx="140">
                  <c:v>Sep-2002</c:v>
                </c:pt>
                <c:pt idx="141">
                  <c:v>Oct-2002</c:v>
                </c:pt>
                <c:pt idx="142">
                  <c:v>Nov-2002</c:v>
                </c:pt>
                <c:pt idx="143">
                  <c:v>Dec-2002</c:v>
                </c:pt>
                <c:pt idx="144">
                  <c:v>Jan-2003</c:v>
                </c:pt>
                <c:pt idx="145">
                  <c:v>Feb-2003</c:v>
                </c:pt>
                <c:pt idx="146">
                  <c:v>Mar-2003</c:v>
                </c:pt>
                <c:pt idx="147">
                  <c:v>Apr-2003</c:v>
                </c:pt>
                <c:pt idx="148">
                  <c:v>May-2003</c:v>
                </c:pt>
                <c:pt idx="149">
                  <c:v>Jun-2003</c:v>
                </c:pt>
                <c:pt idx="150">
                  <c:v>Jul-2003</c:v>
                </c:pt>
                <c:pt idx="151">
                  <c:v>Aug-2003</c:v>
                </c:pt>
                <c:pt idx="152">
                  <c:v>Sep-2003</c:v>
                </c:pt>
                <c:pt idx="153">
                  <c:v>Oct-2003</c:v>
                </c:pt>
                <c:pt idx="154">
                  <c:v>Nov-2003</c:v>
                </c:pt>
                <c:pt idx="155">
                  <c:v>Dec-2003</c:v>
                </c:pt>
                <c:pt idx="156">
                  <c:v>Jan-2004</c:v>
                </c:pt>
                <c:pt idx="157">
                  <c:v>Feb-2004</c:v>
                </c:pt>
                <c:pt idx="158">
                  <c:v>Mar-2004</c:v>
                </c:pt>
                <c:pt idx="159">
                  <c:v>Apr-2004</c:v>
                </c:pt>
                <c:pt idx="160">
                  <c:v>May-2004</c:v>
                </c:pt>
                <c:pt idx="161">
                  <c:v>Jun-2004</c:v>
                </c:pt>
                <c:pt idx="162">
                  <c:v>Jul-2004</c:v>
                </c:pt>
                <c:pt idx="163">
                  <c:v>Aug-2004</c:v>
                </c:pt>
                <c:pt idx="164">
                  <c:v>Sep-2004</c:v>
                </c:pt>
                <c:pt idx="165">
                  <c:v>Oct-2004</c:v>
                </c:pt>
                <c:pt idx="166">
                  <c:v>Nov-2004</c:v>
                </c:pt>
                <c:pt idx="167">
                  <c:v>Dec-2004</c:v>
                </c:pt>
                <c:pt idx="168">
                  <c:v>Jan-2005</c:v>
                </c:pt>
                <c:pt idx="169">
                  <c:v>Feb-2005</c:v>
                </c:pt>
                <c:pt idx="170">
                  <c:v>Mar-2005</c:v>
                </c:pt>
                <c:pt idx="171">
                  <c:v>Apr-2005</c:v>
                </c:pt>
                <c:pt idx="172">
                  <c:v>May-2005</c:v>
                </c:pt>
                <c:pt idx="173">
                  <c:v>Jun-2005</c:v>
                </c:pt>
                <c:pt idx="174">
                  <c:v>Jul-2005</c:v>
                </c:pt>
                <c:pt idx="175">
                  <c:v>Aug-2005</c:v>
                </c:pt>
                <c:pt idx="176">
                  <c:v>Sep-2005</c:v>
                </c:pt>
                <c:pt idx="177">
                  <c:v>Oct-2005</c:v>
                </c:pt>
                <c:pt idx="178">
                  <c:v>Nov-2005</c:v>
                </c:pt>
                <c:pt idx="179">
                  <c:v>Dec-2005</c:v>
                </c:pt>
                <c:pt idx="180">
                  <c:v>Jan-2006</c:v>
                </c:pt>
                <c:pt idx="181">
                  <c:v>Feb-2006</c:v>
                </c:pt>
                <c:pt idx="182">
                  <c:v>Mar-2006</c:v>
                </c:pt>
                <c:pt idx="183">
                  <c:v>Apr-2006</c:v>
                </c:pt>
                <c:pt idx="184">
                  <c:v>May-2006</c:v>
                </c:pt>
                <c:pt idx="185">
                  <c:v>Jun-2006</c:v>
                </c:pt>
                <c:pt idx="186">
                  <c:v>Jul-2006</c:v>
                </c:pt>
                <c:pt idx="187">
                  <c:v>Aug-2006</c:v>
                </c:pt>
                <c:pt idx="188">
                  <c:v>Sep-2006</c:v>
                </c:pt>
                <c:pt idx="189">
                  <c:v>Oct-2006</c:v>
                </c:pt>
                <c:pt idx="190">
                  <c:v>Nov-2006</c:v>
                </c:pt>
                <c:pt idx="191">
                  <c:v>Dec-2006</c:v>
                </c:pt>
                <c:pt idx="192">
                  <c:v>Jan-2007</c:v>
                </c:pt>
                <c:pt idx="193">
                  <c:v>Feb-2007</c:v>
                </c:pt>
                <c:pt idx="194">
                  <c:v>Mar-2007</c:v>
                </c:pt>
                <c:pt idx="195">
                  <c:v>Apr-2007</c:v>
                </c:pt>
                <c:pt idx="196">
                  <c:v>May-2007</c:v>
                </c:pt>
                <c:pt idx="197">
                  <c:v>Jun-2007</c:v>
                </c:pt>
                <c:pt idx="198">
                  <c:v>Jul-2007</c:v>
                </c:pt>
                <c:pt idx="199">
                  <c:v>Aug-2007</c:v>
                </c:pt>
                <c:pt idx="200">
                  <c:v>Sep-2007</c:v>
                </c:pt>
                <c:pt idx="201">
                  <c:v>Oct-2007</c:v>
                </c:pt>
                <c:pt idx="202">
                  <c:v>Nov-2007</c:v>
                </c:pt>
                <c:pt idx="203">
                  <c:v>Dec-2007</c:v>
                </c:pt>
                <c:pt idx="204">
                  <c:v>Jan-2008</c:v>
                </c:pt>
                <c:pt idx="205">
                  <c:v>Feb-2008</c:v>
                </c:pt>
                <c:pt idx="206">
                  <c:v>Mar-2008</c:v>
                </c:pt>
                <c:pt idx="207">
                  <c:v>Apr-2008</c:v>
                </c:pt>
                <c:pt idx="208">
                  <c:v>May-2008</c:v>
                </c:pt>
                <c:pt idx="209">
                  <c:v>Jun-2008</c:v>
                </c:pt>
                <c:pt idx="210">
                  <c:v>Jul-2008</c:v>
                </c:pt>
                <c:pt idx="211">
                  <c:v>Aug-2008</c:v>
                </c:pt>
                <c:pt idx="212">
                  <c:v>Sep-2008</c:v>
                </c:pt>
                <c:pt idx="213">
                  <c:v>Oct-2008</c:v>
                </c:pt>
                <c:pt idx="214">
                  <c:v>Nov-2008</c:v>
                </c:pt>
                <c:pt idx="215">
                  <c:v>Dec-2008</c:v>
                </c:pt>
                <c:pt idx="216">
                  <c:v>Jan-2009</c:v>
                </c:pt>
                <c:pt idx="217">
                  <c:v>Feb-2009</c:v>
                </c:pt>
                <c:pt idx="218">
                  <c:v>Mar-2009</c:v>
                </c:pt>
                <c:pt idx="219">
                  <c:v>Apr-2009</c:v>
                </c:pt>
                <c:pt idx="220">
                  <c:v>May-2009</c:v>
                </c:pt>
                <c:pt idx="221">
                  <c:v>Jun-2009</c:v>
                </c:pt>
                <c:pt idx="222">
                  <c:v>Jul-2009</c:v>
                </c:pt>
                <c:pt idx="223">
                  <c:v>Aug-2009</c:v>
                </c:pt>
                <c:pt idx="224">
                  <c:v>Sep-2009</c:v>
                </c:pt>
                <c:pt idx="225">
                  <c:v>Oct-2009</c:v>
                </c:pt>
                <c:pt idx="226">
                  <c:v>Nov-2009</c:v>
                </c:pt>
                <c:pt idx="227">
                  <c:v>Dec-2009</c:v>
                </c:pt>
                <c:pt idx="228">
                  <c:v>Jan-2010</c:v>
                </c:pt>
                <c:pt idx="229">
                  <c:v>Feb-2010</c:v>
                </c:pt>
                <c:pt idx="230">
                  <c:v>Mar-2010</c:v>
                </c:pt>
                <c:pt idx="231">
                  <c:v>Apr-2010</c:v>
                </c:pt>
                <c:pt idx="232">
                  <c:v>May-2010</c:v>
                </c:pt>
                <c:pt idx="233">
                  <c:v>Jun-2010</c:v>
                </c:pt>
                <c:pt idx="234">
                  <c:v>Jul-2010</c:v>
                </c:pt>
                <c:pt idx="235">
                  <c:v>Aug-2010</c:v>
                </c:pt>
                <c:pt idx="236">
                  <c:v>Sep-2010</c:v>
                </c:pt>
                <c:pt idx="237">
                  <c:v>Oct-2010</c:v>
                </c:pt>
                <c:pt idx="238">
                  <c:v>Nov-2010</c:v>
                </c:pt>
                <c:pt idx="239">
                  <c:v>Dec-2010</c:v>
                </c:pt>
                <c:pt idx="240">
                  <c:v>Jan-2011</c:v>
                </c:pt>
                <c:pt idx="241">
                  <c:v>Feb-2011</c:v>
                </c:pt>
                <c:pt idx="242">
                  <c:v>Mar-2011</c:v>
                </c:pt>
                <c:pt idx="243">
                  <c:v>Apr-2011</c:v>
                </c:pt>
                <c:pt idx="244">
                  <c:v>May-2011</c:v>
                </c:pt>
                <c:pt idx="245">
                  <c:v>Jun-2011</c:v>
                </c:pt>
                <c:pt idx="246">
                  <c:v>Jul-2011</c:v>
                </c:pt>
                <c:pt idx="247">
                  <c:v>Aug-2011</c:v>
                </c:pt>
                <c:pt idx="248">
                  <c:v>Sep-2011</c:v>
                </c:pt>
                <c:pt idx="249">
                  <c:v>Oct-2011</c:v>
                </c:pt>
                <c:pt idx="250">
                  <c:v>Nov-2011</c:v>
                </c:pt>
                <c:pt idx="251">
                  <c:v>Dec-2011</c:v>
                </c:pt>
                <c:pt idx="252">
                  <c:v>Jan-2012</c:v>
                </c:pt>
                <c:pt idx="253">
                  <c:v>Feb-2012</c:v>
                </c:pt>
                <c:pt idx="254">
                  <c:v>Mar-2012</c:v>
                </c:pt>
                <c:pt idx="255">
                  <c:v>Apr-2012</c:v>
                </c:pt>
                <c:pt idx="256">
                  <c:v>May-2012</c:v>
                </c:pt>
                <c:pt idx="257">
                  <c:v>Jun-2012</c:v>
                </c:pt>
                <c:pt idx="258">
                  <c:v>Jul-2012</c:v>
                </c:pt>
                <c:pt idx="259">
                  <c:v>Aug-2012</c:v>
                </c:pt>
                <c:pt idx="260">
                  <c:v>Sep-2012</c:v>
                </c:pt>
                <c:pt idx="261">
                  <c:v>Oct-2012</c:v>
                </c:pt>
                <c:pt idx="262">
                  <c:v>Nov-2012</c:v>
                </c:pt>
                <c:pt idx="263">
                  <c:v>Dec-2012</c:v>
                </c:pt>
                <c:pt idx="264">
                  <c:v>Jan-2013</c:v>
                </c:pt>
                <c:pt idx="265">
                  <c:v>Feb-2013</c:v>
                </c:pt>
                <c:pt idx="266">
                  <c:v>Mar-2013</c:v>
                </c:pt>
                <c:pt idx="267">
                  <c:v>Apr-2013</c:v>
                </c:pt>
                <c:pt idx="268">
                  <c:v>May-2013</c:v>
                </c:pt>
                <c:pt idx="269">
                  <c:v>Jun-2013</c:v>
                </c:pt>
                <c:pt idx="270">
                  <c:v>Jul-2013</c:v>
                </c:pt>
              </c:strCache>
            </c:strRef>
          </c:cat>
          <c:val>
            <c:numRef>
              <c:f>'Performance Graph'!$B$8:$B$278</c:f>
              <c:numCache>
                <c:formatCode>General</c:formatCode>
                <c:ptCount val="271"/>
                <c:pt idx="0">
                  <c:v>69.61</c:v>
                </c:pt>
                <c:pt idx="1">
                  <c:v>69.169999999999987</c:v>
                </c:pt>
                <c:pt idx="2">
                  <c:v>69.05</c:v>
                </c:pt>
                <c:pt idx="3">
                  <c:v>69.400000000000006</c:v>
                </c:pt>
                <c:pt idx="4">
                  <c:v>69.69</c:v>
                </c:pt>
                <c:pt idx="5">
                  <c:v>70.14</c:v>
                </c:pt>
                <c:pt idx="6">
                  <c:v>70.11999999999999</c:v>
                </c:pt>
                <c:pt idx="7">
                  <c:v>70.48</c:v>
                </c:pt>
                <c:pt idx="8">
                  <c:v>70.349999999999994</c:v>
                </c:pt>
                <c:pt idx="9">
                  <c:v>70.290000000000006</c:v>
                </c:pt>
                <c:pt idx="10">
                  <c:v>70.09</c:v>
                </c:pt>
                <c:pt idx="11">
                  <c:v>69.900000000000006</c:v>
                </c:pt>
                <c:pt idx="12">
                  <c:v>70.05</c:v>
                </c:pt>
                <c:pt idx="13">
                  <c:v>69.88</c:v>
                </c:pt>
                <c:pt idx="14">
                  <c:v>69.959999999999994</c:v>
                </c:pt>
                <c:pt idx="15">
                  <c:v>69.910000000000025</c:v>
                </c:pt>
                <c:pt idx="16">
                  <c:v>70.28</c:v>
                </c:pt>
                <c:pt idx="17">
                  <c:v>70.59</c:v>
                </c:pt>
                <c:pt idx="18">
                  <c:v>71.290000000000006</c:v>
                </c:pt>
                <c:pt idx="19">
                  <c:v>71.510000000000005</c:v>
                </c:pt>
                <c:pt idx="20">
                  <c:v>71.59</c:v>
                </c:pt>
                <c:pt idx="21">
                  <c:v>71.169999999999987</c:v>
                </c:pt>
                <c:pt idx="22">
                  <c:v>71.33</c:v>
                </c:pt>
                <c:pt idx="23">
                  <c:v>71.33</c:v>
                </c:pt>
                <c:pt idx="24">
                  <c:v>71.5</c:v>
                </c:pt>
                <c:pt idx="25">
                  <c:v>71.260000000000005</c:v>
                </c:pt>
                <c:pt idx="26">
                  <c:v>71.489999999999995</c:v>
                </c:pt>
                <c:pt idx="27">
                  <c:v>71.940000000000026</c:v>
                </c:pt>
                <c:pt idx="28">
                  <c:v>72.53</c:v>
                </c:pt>
                <c:pt idx="29">
                  <c:v>72.92</c:v>
                </c:pt>
                <c:pt idx="30">
                  <c:v>73.33</c:v>
                </c:pt>
                <c:pt idx="31">
                  <c:v>73.61</c:v>
                </c:pt>
                <c:pt idx="32">
                  <c:v>73.86999999999999</c:v>
                </c:pt>
                <c:pt idx="33">
                  <c:v>73.910000000000025</c:v>
                </c:pt>
                <c:pt idx="34">
                  <c:v>73.97</c:v>
                </c:pt>
                <c:pt idx="35">
                  <c:v>74.27</c:v>
                </c:pt>
                <c:pt idx="36">
                  <c:v>74.72</c:v>
                </c:pt>
                <c:pt idx="37">
                  <c:v>75.08</c:v>
                </c:pt>
                <c:pt idx="38">
                  <c:v>75.209999999999994</c:v>
                </c:pt>
                <c:pt idx="39">
                  <c:v>75.260000000000005</c:v>
                </c:pt>
                <c:pt idx="40">
                  <c:v>75.709999999999994</c:v>
                </c:pt>
                <c:pt idx="41">
                  <c:v>76.149999999999991</c:v>
                </c:pt>
                <c:pt idx="42">
                  <c:v>76.599999999999994</c:v>
                </c:pt>
                <c:pt idx="43">
                  <c:v>76.88</c:v>
                </c:pt>
                <c:pt idx="44">
                  <c:v>76.95</c:v>
                </c:pt>
                <c:pt idx="45">
                  <c:v>77.25</c:v>
                </c:pt>
                <c:pt idx="46">
                  <c:v>77.56</c:v>
                </c:pt>
                <c:pt idx="47">
                  <c:v>77.95</c:v>
                </c:pt>
                <c:pt idx="48">
                  <c:v>78.16</c:v>
                </c:pt>
                <c:pt idx="49">
                  <c:v>78.260000000000005</c:v>
                </c:pt>
                <c:pt idx="50">
                  <c:v>78.319999999999993</c:v>
                </c:pt>
                <c:pt idx="51">
                  <c:v>78.400000000000006</c:v>
                </c:pt>
                <c:pt idx="52">
                  <c:v>78.55</c:v>
                </c:pt>
                <c:pt idx="53">
                  <c:v>78.760000000000005</c:v>
                </c:pt>
                <c:pt idx="54">
                  <c:v>79.14</c:v>
                </c:pt>
                <c:pt idx="55">
                  <c:v>79.569999999999993</c:v>
                </c:pt>
                <c:pt idx="56">
                  <c:v>79.900000000000006</c:v>
                </c:pt>
                <c:pt idx="57">
                  <c:v>80.099999999999994</c:v>
                </c:pt>
                <c:pt idx="58">
                  <c:v>80.179999999999978</c:v>
                </c:pt>
                <c:pt idx="59">
                  <c:v>80.38</c:v>
                </c:pt>
                <c:pt idx="60">
                  <c:v>80.7</c:v>
                </c:pt>
                <c:pt idx="61">
                  <c:v>80.97</c:v>
                </c:pt>
                <c:pt idx="62">
                  <c:v>81.099999999999994</c:v>
                </c:pt>
                <c:pt idx="63">
                  <c:v>81.489999999999995</c:v>
                </c:pt>
                <c:pt idx="64">
                  <c:v>81.849999999999994</c:v>
                </c:pt>
                <c:pt idx="65">
                  <c:v>82.26</c:v>
                </c:pt>
                <c:pt idx="66">
                  <c:v>82.3</c:v>
                </c:pt>
                <c:pt idx="67">
                  <c:v>82.61</c:v>
                </c:pt>
                <c:pt idx="68">
                  <c:v>82.93</c:v>
                </c:pt>
                <c:pt idx="69">
                  <c:v>83.14</c:v>
                </c:pt>
                <c:pt idx="70">
                  <c:v>83.36</c:v>
                </c:pt>
                <c:pt idx="71">
                  <c:v>83.33</c:v>
                </c:pt>
                <c:pt idx="72">
                  <c:v>83.54</c:v>
                </c:pt>
                <c:pt idx="73">
                  <c:v>83.54</c:v>
                </c:pt>
                <c:pt idx="74">
                  <c:v>83.78</c:v>
                </c:pt>
                <c:pt idx="75">
                  <c:v>84.36999999999999</c:v>
                </c:pt>
                <c:pt idx="76">
                  <c:v>85.03</c:v>
                </c:pt>
                <c:pt idx="77">
                  <c:v>85.38</c:v>
                </c:pt>
                <c:pt idx="78">
                  <c:v>85.61</c:v>
                </c:pt>
                <c:pt idx="79">
                  <c:v>85.75</c:v>
                </c:pt>
                <c:pt idx="80">
                  <c:v>86.26</c:v>
                </c:pt>
                <c:pt idx="81">
                  <c:v>86.52</c:v>
                </c:pt>
                <c:pt idx="82">
                  <c:v>86.95</c:v>
                </c:pt>
                <c:pt idx="83">
                  <c:v>87.09</c:v>
                </c:pt>
                <c:pt idx="84">
                  <c:v>87.4</c:v>
                </c:pt>
                <c:pt idx="85">
                  <c:v>87.6</c:v>
                </c:pt>
                <c:pt idx="86">
                  <c:v>88.2</c:v>
                </c:pt>
                <c:pt idx="87">
                  <c:v>89.03</c:v>
                </c:pt>
                <c:pt idx="88">
                  <c:v>89.86</c:v>
                </c:pt>
                <c:pt idx="89">
                  <c:v>90.490000000000023</c:v>
                </c:pt>
                <c:pt idx="90">
                  <c:v>90.76</c:v>
                </c:pt>
                <c:pt idx="91">
                  <c:v>90.990000000000023</c:v>
                </c:pt>
                <c:pt idx="92">
                  <c:v>91.28</c:v>
                </c:pt>
                <c:pt idx="93">
                  <c:v>91.95</c:v>
                </c:pt>
                <c:pt idx="94">
                  <c:v>92.55</c:v>
                </c:pt>
                <c:pt idx="95">
                  <c:v>92.95</c:v>
                </c:pt>
                <c:pt idx="96">
                  <c:v>93.29</c:v>
                </c:pt>
                <c:pt idx="97">
                  <c:v>93.64</c:v>
                </c:pt>
                <c:pt idx="98">
                  <c:v>94.34</c:v>
                </c:pt>
                <c:pt idx="99">
                  <c:v>94.98</c:v>
                </c:pt>
                <c:pt idx="100">
                  <c:v>95.910000000000025</c:v>
                </c:pt>
                <c:pt idx="101">
                  <c:v>96.66</c:v>
                </c:pt>
                <c:pt idx="102">
                  <c:v>97.32</c:v>
                </c:pt>
                <c:pt idx="103">
                  <c:v>97.61999999999999</c:v>
                </c:pt>
                <c:pt idx="104">
                  <c:v>98.01</c:v>
                </c:pt>
                <c:pt idx="105">
                  <c:v>98.59</c:v>
                </c:pt>
                <c:pt idx="106">
                  <c:v>99.11999999999999</c:v>
                </c:pt>
                <c:pt idx="107">
                  <c:v>99.76</c:v>
                </c:pt>
                <c:pt idx="108">
                  <c:v>100</c:v>
                </c:pt>
                <c:pt idx="109">
                  <c:v>100.8</c:v>
                </c:pt>
                <c:pt idx="110">
                  <c:v>101.17999999999998</c:v>
                </c:pt>
                <c:pt idx="111">
                  <c:v>102.5</c:v>
                </c:pt>
                <c:pt idx="112">
                  <c:v>103.38</c:v>
                </c:pt>
                <c:pt idx="113">
                  <c:v>104.58</c:v>
                </c:pt>
                <c:pt idx="114">
                  <c:v>104.81</c:v>
                </c:pt>
                <c:pt idx="115">
                  <c:v>105.09</c:v>
                </c:pt>
                <c:pt idx="116">
                  <c:v>105.08</c:v>
                </c:pt>
                <c:pt idx="117">
                  <c:v>105.56</c:v>
                </c:pt>
                <c:pt idx="118">
                  <c:v>106.04</c:v>
                </c:pt>
                <c:pt idx="119">
                  <c:v>106.35</c:v>
                </c:pt>
                <c:pt idx="120">
                  <c:v>106.63</c:v>
                </c:pt>
                <c:pt idx="121">
                  <c:v>106.9</c:v>
                </c:pt>
                <c:pt idx="122">
                  <c:v>107.24000000000002</c:v>
                </c:pt>
                <c:pt idx="123">
                  <c:v>108.08</c:v>
                </c:pt>
                <c:pt idx="124">
                  <c:v>108.74000000000002</c:v>
                </c:pt>
                <c:pt idx="125">
                  <c:v>109.77</c:v>
                </c:pt>
                <c:pt idx="126">
                  <c:v>110.24000000000002</c:v>
                </c:pt>
                <c:pt idx="127">
                  <c:v>110.71000000000002</c:v>
                </c:pt>
                <c:pt idx="128">
                  <c:v>111.09</c:v>
                </c:pt>
                <c:pt idx="129">
                  <c:v>111.24000000000002</c:v>
                </c:pt>
                <c:pt idx="130">
                  <c:v>111.16999999999999</c:v>
                </c:pt>
                <c:pt idx="131">
                  <c:v>111.01</c:v>
                </c:pt>
                <c:pt idx="132">
                  <c:v>111.17999999999998</c:v>
                </c:pt>
                <c:pt idx="133">
                  <c:v>111.66999999999999</c:v>
                </c:pt>
                <c:pt idx="134">
                  <c:v>112.02</c:v>
                </c:pt>
                <c:pt idx="135">
                  <c:v>112.39</c:v>
                </c:pt>
                <c:pt idx="136">
                  <c:v>113.01</c:v>
                </c:pt>
                <c:pt idx="137">
                  <c:v>113.75</c:v>
                </c:pt>
                <c:pt idx="138">
                  <c:v>114.31</c:v>
                </c:pt>
                <c:pt idx="139">
                  <c:v>114.67999999999998</c:v>
                </c:pt>
                <c:pt idx="140">
                  <c:v>114.76</c:v>
                </c:pt>
                <c:pt idx="141">
                  <c:v>114.86</c:v>
                </c:pt>
                <c:pt idx="142">
                  <c:v>114.91000000000003</c:v>
                </c:pt>
                <c:pt idx="143">
                  <c:v>114.91000000000003</c:v>
                </c:pt>
                <c:pt idx="144">
                  <c:v>115.11999999999999</c:v>
                </c:pt>
                <c:pt idx="145">
                  <c:v>115.23</c:v>
                </c:pt>
                <c:pt idx="146">
                  <c:v>115.84</c:v>
                </c:pt>
                <c:pt idx="147">
                  <c:v>116.06</c:v>
                </c:pt>
                <c:pt idx="148">
                  <c:v>116.88</c:v>
                </c:pt>
                <c:pt idx="149">
                  <c:v>117.35</c:v>
                </c:pt>
                <c:pt idx="150">
                  <c:v>117.79</c:v>
                </c:pt>
                <c:pt idx="151">
                  <c:v>118.16999999999999</c:v>
                </c:pt>
                <c:pt idx="152">
                  <c:v>118.53</c:v>
                </c:pt>
                <c:pt idx="153">
                  <c:v>118.4</c:v>
                </c:pt>
                <c:pt idx="154">
                  <c:v>118.45</c:v>
                </c:pt>
                <c:pt idx="155">
                  <c:v>118.31</c:v>
                </c:pt>
                <c:pt idx="156">
                  <c:v>118.66999999999999</c:v>
                </c:pt>
                <c:pt idx="157">
                  <c:v>118.64999999999999</c:v>
                </c:pt>
                <c:pt idx="158">
                  <c:v>119.06</c:v>
                </c:pt>
                <c:pt idx="159">
                  <c:v>120.1</c:v>
                </c:pt>
                <c:pt idx="160">
                  <c:v>120.88</c:v>
                </c:pt>
                <c:pt idx="161">
                  <c:v>121.49000000000002</c:v>
                </c:pt>
                <c:pt idx="162">
                  <c:v>122.23</c:v>
                </c:pt>
                <c:pt idx="163">
                  <c:v>122.86</c:v>
                </c:pt>
                <c:pt idx="164">
                  <c:v>123.36999999999999</c:v>
                </c:pt>
                <c:pt idx="165">
                  <c:v>123.27</c:v>
                </c:pt>
                <c:pt idx="166">
                  <c:v>123.27</c:v>
                </c:pt>
                <c:pt idx="167">
                  <c:v>123.53</c:v>
                </c:pt>
                <c:pt idx="168">
                  <c:v>123.84</c:v>
                </c:pt>
                <c:pt idx="169">
                  <c:v>124.21000000000002</c:v>
                </c:pt>
                <c:pt idx="170">
                  <c:v>124.7</c:v>
                </c:pt>
                <c:pt idx="171">
                  <c:v>125.92</c:v>
                </c:pt>
                <c:pt idx="172">
                  <c:v>127.11999999999999</c:v>
                </c:pt>
                <c:pt idx="173">
                  <c:v>128.53</c:v>
                </c:pt>
                <c:pt idx="174">
                  <c:v>129.03</c:v>
                </c:pt>
                <c:pt idx="175">
                  <c:v>129.51</c:v>
                </c:pt>
                <c:pt idx="176">
                  <c:v>129.49</c:v>
                </c:pt>
                <c:pt idx="177">
                  <c:v>129.63</c:v>
                </c:pt>
                <c:pt idx="178">
                  <c:v>129.83000000000001</c:v>
                </c:pt>
                <c:pt idx="179">
                  <c:v>130.20999999999998</c:v>
                </c:pt>
                <c:pt idx="180">
                  <c:v>130.59</c:v>
                </c:pt>
                <c:pt idx="181">
                  <c:v>130.60999999999999</c:v>
                </c:pt>
                <c:pt idx="182">
                  <c:v>130.62</c:v>
                </c:pt>
                <c:pt idx="183">
                  <c:v>131.51</c:v>
                </c:pt>
                <c:pt idx="184">
                  <c:v>132.72</c:v>
                </c:pt>
                <c:pt idx="185">
                  <c:v>134.01</c:v>
                </c:pt>
                <c:pt idx="186">
                  <c:v>134.9</c:v>
                </c:pt>
                <c:pt idx="187">
                  <c:v>135.26999999999998</c:v>
                </c:pt>
                <c:pt idx="188">
                  <c:v>135.1</c:v>
                </c:pt>
                <c:pt idx="189">
                  <c:v>134.72999999999999</c:v>
                </c:pt>
                <c:pt idx="190">
                  <c:v>134.18</c:v>
                </c:pt>
                <c:pt idx="191">
                  <c:v>134.01</c:v>
                </c:pt>
                <c:pt idx="192">
                  <c:v>133.44999999999999</c:v>
                </c:pt>
                <c:pt idx="193">
                  <c:v>133.30000000000001</c:v>
                </c:pt>
                <c:pt idx="194">
                  <c:v>133.22</c:v>
                </c:pt>
                <c:pt idx="195">
                  <c:v>134.26999999999998</c:v>
                </c:pt>
                <c:pt idx="196">
                  <c:v>135.03</c:v>
                </c:pt>
                <c:pt idx="197">
                  <c:v>136.10999999999999</c:v>
                </c:pt>
                <c:pt idx="198">
                  <c:v>136.47</c:v>
                </c:pt>
                <c:pt idx="199">
                  <c:v>136.44</c:v>
                </c:pt>
                <c:pt idx="200">
                  <c:v>135.55000000000001</c:v>
                </c:pt>
                <c:pt idx="201">
                  <c:v>133.86000000000001</c:v>
                </c:pt>
                <c:pt idx="202">
                  <c:v>131.34</c:v>
                </c:pt>
                <c:pt idx="203">
                  <c:v>129.60999999999999</c:v>
                </c:pt>
                <c:pt idx="204">
                  <c:v>127.76</c:v>
                </c:pt>
                <c:pt idx="205">
                  <c:v>125.98</c:v>
                </c:pt>
                <c:pt idx="206">
                  <c:v>124.46000000000002</c:v>
                </c:pt>
                <c:pt idx="207">
                  <c:v>123.61999999999999</c:v>
                </c:pt>
                <c:pt idx="208">
                  <c:v>124.29</c:v>
                </c:pt>
                <c:pt idx="209">
                  <c:v>124.61</c:v>
                </c:pt>
                <c:pt idx="210">
                  <c:v>124.74000000000002</c:v>
                </c:pt>
                <c:pt idx="211">
                  <c:v>124.32</c:v>
                </c:pt>
                <c:pt idx="212">
                  <c:v>122.71000000000002</c:v>
                </c:pt>
                <c:pt idx="213">
                  <c:v>119.79</c:v>
                </c:pt>
                <c:pt idx="214">
                  <c:v>116.46000000000002</c:v>
                </c:pt>
                <c:pt idx="215">
                  <c:v>113</c:v>
                </c:pt>
                <c:pt idx="216">
                  <c:v>109.44000000000003</c:v>
                </c:pt>
                <c:pt idx="217">
                  <c:v>106.64999999999999</c:v>
                </c:pt>
                <c:pt idx="218">
                  <c:v>105.07</c:v>
                </c:pt>
                <c:pt idx="219">
                  <c:v>105.42</c:v>
                </c:pt>
                <c:pt idx="220">
                  <c:v>105.98</c:v>
                </c:pt>
                <c:pt idx="221">
                  <c:v>107.61999999999999</c:v>
                </c:pt>
                <c:pt idx="222">
                  <c:v>110.09</c:v>
                </c:pt>
                <c:pt idx="223">
                  <c:v>111.27</c:v>
                </c:pt>
                <c:pt idx="224">
                  <c:v>111.26</c:v>
                </c:pt>
                <c:pt idx="225">
                  <c:v>110.11999999999999</c:v>
                </c:pt>
                <c:pt idx="226">
                  <c:v>109.29</c:v>
                </c:pt>
                <c:pt idx="227">
                  <c:v>108.61999999999999</c:v>
                </c:pt>
                <c:pt idx="228">
                  <c:v>107.04</c:v>
                </c:pt>
                <c:pt idx="229">
                  <c:v>105.64999999999999</c:v>
                </c:pt>
                <c:pt idx="230">
                  <c:v>103.73</c:v>
                </c:pt>
                <c:pt idx="231">
                  <c:v>105.69</c:v>
                </c:pt>
                <c:pt idx="232">
                  <c:v>107.86</c:v>
                </c:pt>
                <c:pt idx="233">
                  <c:v>109.72</c:v>
                </c:pt>
                <c:pt idx="234">
                  <c:v>110.02</c:v>
                </c:pt>
                <c:pt idx="235">
                  <c:v>108.95</c:v>
                </c:pt>
                <c:pt idx="236">
                  <c:v>106.39</c:v>
                </c:pt>
                <c:pt idx="237">
                  <c:v>103.3</c:v>
                </c:pt>
                <c:pt idx="238">
                  <c:v>100.8</c:v>
                </c:pt>
                <c:pt idx="239">
                  <c:v>100.06</c:v>
                </c:pt>
                <c:pt idx="240">
                  <c:v>100.33</c:v>
                </c:pt>
                <c:pt idx="241">
                  <c:v>100.67999999999998</c:v>
                </c:pt>
                <c:pt idx="242">
                  <c:v>100.33</c:v>
                </c:pt>
                <c:pt idx="243">
                  <c:v>101.81</c:v>
                </c:pt>
                <c:pt idx="244">
                  <c:v>102.8</c:v>
                </c:pt>
                <c:pt idx="245">
                  <c:v>104.32</c:v>
                </c:pt>
                <c:pt idx="246">
                  <c:v>104.55</c:v>
                </c:pt>
                <c:pt idx="247">
                  <c:v>102.04</c:v>
                </c:pt>
                <c:pt idx="248">
                  <c:v>95.990000000000023</c:v>
                </c:pt>
                <c:pt idx="249">
                  <c:v>91.210000000000022</c:v>
                </c:pt>
                <c:pt idx="250">
                  <c:v>88.92</c:v>
                </c:pt>
                <c:pt idx="251">
                  <c:v>87.3</c:v>
                </c:pt>
                <c:pt idx="252">
                  <c:v>85.440000000000026</c:v>
                </c:pt>
                <c:pt idx="253">
                  <c:v>83.27</c:v>
                </c:pt>
                <c:pt idx="254">
                  <c:v>82.54</c:v>
                </c:pt>
                <c:pt idx="255">
                  <c:v>84.48</c:v>
                </c:pt>
                <c:pt idx="256">
                  <c:v>87.86999999999999</c:v>
                </c:pt>
                <c:pt idx="257">
                  <c:v>91.75</c:v>
                </c:pt>
                <c:pt idx="258">
                  <c:v>94.149999999999991</c:v>
                </c:pt>
                <c:pt idx="259">
                  <c:v>95.8</c:v>
                </c:pt>
                <c:pt idx="260">
                  <c:v>96.06</c:v>
                </c:pt>
                <c:pt idx="261">
                  <c:v>95.6</c:v>
                </c:pt>
                <c:pt idx="262">
                  <c:v>95.679999999999978</c:v>
                </c:pt>
                <c:pt idx="263">
                  <c:v>95.95</c:v>
                </c:pt>
                <c:pt idx="264">
                  <c:v>96.98</c:v>
                </c:pt>
                <c:pt idx="265">
                  <c:v>97.01</c:v>
                </c:pt>
                <c:pt idx="266">
                  <c:v>98.25</c:v>
                </c:pt>
                <c:pt idx="267">
                  <c:v>102.01</c:v>
                </c:pt>
                <c:pt idx="268">
                  <c:v>105.51</c:v>
                </c:pt>
                <c:pt idx="269">
                  <c:v>109.14999999999999</c:v>
                </c:pt>
                <c:pt idx="270">
                  <c:v>111.54</c:v>
                </c:pt>
              </c:numCache>
            </c:numRef>
          </c:val>
        </c:ser>
        <c:ser>
          <c:idx val="1"/>
          <c:order val="1"/>
          <c:tx>
            <c:strRef>
              <c:f>'Performance Graph'!$C$7</c:f>
              <c:strCache>
                <c:ptCount val="1"/>
                <c:pt idx="0">
                  <c:v>S&amp;P/Case-Shiller GA-Phoenix Home Price Index</c:v>
                </c:pt>
              </c:strCache>
            </c:strRef>
          </c:tx>
          <c:marker>
            <c:symbol val="none"/>
          </c:marker>
          <c:cat>
            <c:strRef>
              <c:f>'Performance Graph'!$A$8:$A$278</c:f>
              <c:strCache>
                <c:ptCount val="271"/>
                <c:pt idx="0">
                  <c:v>Jan-1991</c:v>
                </c:pt>
                <c:pt idx="1">
                  <c:v>Feb-1991</c:v>
                </c:pt>
                <c:pt idx="2">
                  <c:v>Mar-1991</c:v>
                </c:pt>
                <c:pt idx="3">
                  <c:v>Apr-1991</c:v>
                </c:pt>
                <c:pt idx="4">
                  <c:v>May-1991</c:v>
                </c:pt>
                <c:pt idx="5">
                  <c:v>Jun-1991</c:v>
                </c:pt>
                <c:pt idx="6">
                  <c:v>Jul-1991</c:v>
                </c:pt>
                <c:pt idx="7">
                  <c:v>Aug-1991</c:v>
                </c:pt>
                <c:pt idx="8">
                  <c:v>Sep-1991</c:v>
                </c:pt>
                <c:pt idx="9">
                  <c:v>Oct-1991</c:v>
                </c:pt>
                <c:pt idx="10">
                  <c:v>Nov-1991</c:v>
                </c:pt>
                <c:pt idx="11">
                  <c:v>Dec-1991</c:v>
                </c:pt>
                <c:pt idx="12">
                  <c:v>Jan-1992</c:v>
                </c:pt>
                <c:pt idx="13">
                  <c:v>Feb-1992</c:v>
                </c:pt>
                <c:pt idx="14">
                  <c:v>Mar-1992</c:v>
                </c:pt>
                <c:pt idx="15">
                  <c:v>Apr-1992</c:v>
                </c:pt>
                <c:pt idx="16">
                  <c:v>May-1992</c:v>
                </c:pt>
                <c:pt idx="17">
                  <c:v>Jun-1992</c:v>
                </c:pt>
                <c:pt idx="18">
                  <c:v>Jul-1992</c:v>
                </c:pt>
                <c:pt idx="19">
                  <c:v>Aug-1992</c:v>
                </c:pt>
                <c:pt idx="20">
                  <c:v>Sep-1992</c:v>
                </c:pt>
                <c:pt idx="21">
                  <c:v>Oct-1992</c:v>
                </c:pt>
                <c:pt idx="22">
                  <c:v>Nov-1992</c:v>
                </c:pt>
                <c:pt idx="23">
                  <c:v>Dec-1992</c:v>
                </c:pt>
                <c:pt idx="24">
                  <c:v>Jan-1993</c:v>
                </c:pt>
                <c:pt idx="25">
                  <c:v>Feb-1993</c:v>
                </c:pt>
                <c:pt idx="26">
                  <c:v>Mar-1993</c:v>
                </c:pt>
                <c:pt idx="27">
                  <c:v>Apr-1993</c:v>
                </c:pt>
                <c:pt idx="28">
                  <c:v>May-1993</c:v>
                </c:pt>
                <c:pt idx="29">
                  <c:v>Jun-1993</c:v>
                </c:pt>
                <c:pt idx="30">
                  <c:v>Jul-1993</c:v>
                </c:pt>
                <c:pt idx="31">
                  <c:v>Aug-1993</c:v>
                </c:pt>
                <c:pt idx="32">
                  <c:v>Sep-1993</c:v>
                </c:pt>
                <c:pt idx="33">
                  <c:v>Oct-1993</c:v>
                </c:pt>
                <c:pt idx="34">
                  <c:v>Nov-1993</c:v>
                </c:pt>
                <c:pt idx="35">
                  <c:v>Dec-1993</c:v>
                </c:pt>
                <c:pt idx="36">
                  <c:v>Jan-1994</c:v>
                </c:pt>
                <c:pt idx="37">
                  <c:v>Feb-1994</c:v>
                </c:pt>
                <c:pt idx="38">
                  <c:v>Mar-1994</c:v>
                </c:pt>
                <c:pt idx="39">
                  <c:v>Apr-1994</c:v>
                </c:pt>
                <c:pt idx="40">
                  <c:v>May-1994</c:v>
                </c:pt>
                <c:pt idx="41">
                  <c:v>Jun-1994</c:v>
                </c:pt>
                <c:pt idx="42">
                  <c:v>Jul-1994</c:v>
                </c:pt>
                <c:pt idx="43">
                  <c:v>Aug-1994</c:v>
                </c:pt>
                <c:pt idx="44">
                  <c:v>Sep-1994</c:v>
                </c:pt>
                <c:pt idx="45">
                  <c:v>Oct-1994</c:v>
                </c:pt>
                <c:pt idx="46">
                  <c:v>Nov-1994</c:v>
                </c:pt>
                <c:pt idx="47">
                  <c:v>Dec-1994</c:v>
                </c:pt>
                <c:pt idx="48">
                  <c:v>Jan-1995</c:v>
                </c:pt>
                <c:pt idx="49">
                  <c:v>Feb-1995</c:v>
                </c:pt>
                <c:pt idx="50">
                  <c:v>Mar-1995</c:v>
                </c:pt>
                <c:pt idx="51">
                  <c:v>Apr-1995</c:v>
                </c:pt>
                <c:pt idx="52">
                  <c:v>May-1995</c:v>
                </c:pt>
                <c:pt idx="53">
                  <c:v>Jun-1995</c:v>
                </c:pt>
                <c:pt idx="54">
                  <c:v>Jul-1995</c:v>
                </c:pt>
                <c:pt idx="55">
                  <c:v>Aug-1995</c:v>
                </c:pt>
                <c:pt idx="56">
                  <c:v>Sep-1995</c:v>
                </c:pt>
                <c:pt idx="57">
                  <c:v>Oct-1995</c:v>
                </c:pt>
                <c:pt idx="58">
                  <c:v>Nov-1995</c:v>
                </c:pt>
                <c:pt idx="59">
                  <c:v>Dec-1995</c:v>
                </c:pt>
                <c:pt idx="60">
                  <c:v>Jan-1996</c:v>
                </c:pt>
                <c:pt idx="61">
                  <c:v>Feb-1996</c:v>
                </c:pt>
                <c:pt idx="62">
                  <c:v>Mar-1996</c:v>
                </c:pt>
                <c:pt idx="63">
                  <c:v>Apr-1996</c:v>
                </c:pt>
                <c:pt idx="64">
                  <c:v>May-1996</c:v>
                </c:pt>
                <c:pt idx="65">
                  <c:v>Jun-1996</c:v>
                </c:pt>
                <c:pt idx="66">
                  <c:v>Jul-1996</c:v>
                </c:pt>
                <c:pt idx="67">
                  <c:v>Aug-1996</c:v>
                </c:pt>
                <c:pt idx="68">
                  <c:v>Sep-1996</c:v>
                </c:pt>
                <c:pt idx="69">
                  <c:v>Oct-1996</c:v>
                </c:pt>
                <c:pt idx="70">
                  <c:v>Nov-1996</c:v>
                </c:pt>
                <c:pt idx="71">
                  <c:v>Dec-1996</c:v>
                </c:pt>
                <c:pt idx="72">
                  <c:v>Jan-1997</c:v>
                </c:pt>
                <c:pt idx="73">
                  <c:v>Feb-1997</c:v>
                </c:pt>
                <c:pt idx="74">
                  <c:v>Mar-1997</c:v>
                </c:pt>
                <c:pt idx="75">
                  <c:v>Apr-1997</c:v>
                </c:pt>
                <c:pt idx="76">
                  <c:v>May-1997</c:v>
                </c:pt>
                <c:pt idx="77">
                  <c:v>Jun-1997</c:v>
                </c:pt>
                <c:pt idx="78">
                  <c:v>Jul-1997</c:v>
                </c:pt>
                <c:pt idx="79">
                  <c:v>Aug-1997</c:v>
                </c:pt>
                <c:pt idx="80">
                  <c:v>Sep-1997</c:v>
                </c:pt>
                <c:pt idx="81">
                  <c:v>Oct-1997</c:v>
                </c:pt>
                <c:pt idx="82">
                  <c:v>Nov-1997</c:v>
                </c:pt>
                <c:pt idx="83">
                  <c:v>Dec-1997</c:v>
                </c:pt>
                <c:pt idx="84">
                  <c:v>Jan-1998</c:v>
                </c:pt>
                <c:pt idx="85">
                  <c:v>Feb-1998</c:v>
                </c:pt>
                <c:pt idx="86">
                  <c:v>Mar-1998</c:v>
                </c:pt>
                <c:pt idx="87">
                  <c:v>Apr-1998</c:v>
                </c:pt>
                <c:pt idx="88">
                  <c:v>May-1998</c:v>
                </c:pt>
                <c:pt idx="89">
                  <c:v>Jun-1998</c:v>
                </c:pt>
                <c:pt idx="90">
                  <c:v>Jul-1998</c:v>
                </c:pt>
                <c:pt idx="91">
                  <c:v>Aug-1998</c:v>
                </c:pt>
                <c:pt idx="92">
                  <c:v>Sep-1998</c:v>
                </c:pt>
                <c:pt idx="93">
                  <c:v>Oct-1998</c:v>
                </c:pt>
                <c:pt idx="94">
                  <c:v>Nov-1998</c:v>
                </c:pt>
                <c:pt idx="95">
                  <c:v>Dec-1998</c:v>
                </c:pt>
                <c:pt idx="96">
                  <c:v>Jan-1999</c:v>
                </c:pt>
                <c:pt idx="97">
                  <c:v>Feb-1999</c:v>
                </c:pt>
                <c:pt idx="98">
                  <c:v>Mar-1999</c:v>
                </c:pt>
                <c:pt idx="99">
                  <c:v>Apr-1999</c:v>
                </c:pt>
                <c:pt idx="100">
                  <c:v>May-1999</c:v>
                </c:pt>
                <c:pt idx="101">
                  <c:v>Jun-1999</c:v>
                </c:pt>
                <c:pt idx="102">
                  <c:v>Jul-1999</c:v>
                </c:pt>
                <c:pt idx="103">
                  <c:v>Aug-1999</c:v>
                </c:pt>
                <c:pt idx="104">
                  <c:v>Sep-1999</c:v>
                </c:pt>
                <c:pt idx="105">
                  <c:v>Oct-1999</c:v>
                </c:pt>
                <c:pt idx="106">
                  <c:v>Nov-1999</c:v>
                </c:pt>
                <c:pt idx="107">
                  <c:v>Dec-1999</c:v>
                </c:pt>
                <c:pt idx="108">
                  <c:v>Jan-2000</c:v>
                </c:pt>
                <c:pt idx="109">
                  <c:v>Feb-2000</c:v>
                </c:pt>
                <c:pt idx="110">
                  <c:v>Mar-2000</c:v>
                </c:pt>
                <c:pt idx="111">
                  <c:v>Apr-2000</c:v>
                </c:pt>
                <c:pt idx="112">
                  <c:v>May-2000</c:v>
                </c:pt>
                <c:pt idx="113">
                  <c:v>Jun-2000</c:v>
                </c:pt>
                <c:pt idx="114">
                  <c:v>Jul-2000</c:v>
                </c:pt>
                <c:pt idx="115">
                  <c:v>Aug-2000</c:v>
                </c:pt>
                <c:pt idx="116">
                  <c:v>Sep-2000</c:v>
                </c:pt>
                <c:pt idx="117">
                  <c:v>Oct-2000</c:v>
                </c:pt>
                <c:pt idx="118">
                  <c:v>Nov-2000</c:v>
                </c:pt>
                <c:pt idx="119">
                  <c:v>Dec-2000</c:v>
                </c:pt>
                <c:pt idx="120">
                  <c:v>Jan-2001</c:v>
                </c:pt>
                <c:pt idx="121">
                  <c:v>Feb-2001</c:v>
                </c:pt>
                <c:pt idx="122">
                  <c:v>Mar-2001</c:v>
                </c:pt>
                <c:pt idx="123">
                  <c:v>Apr-2001</c:v>
                </c:pt>
                <c:pt idx="124">
                  <c:v>May-2001</c:v>
                </c:pt>
                <c:pt idx="125">
                  <c:v>Jun-2001</c:v>
                </c:pt>
                <c:pt idx="126">
                  <c:v>Jul-2001</c:v>
                </c:pt>
                <c:pt idx="127">
                  <c:v>Aug-2001</c:v>
                </c:pt>
                <c:pt idx="128">
                  <c:v>Sep-2001</c:v>
                </c:pt>
                <c:pt idx="129">
                  <c:v>Oct-2001</c:v>
                </c:pt>
                <c:pt idx="130">
                  <c:v>Nov-2001</c:v>
                </c:pt>
                <c:pt idx="131">
                  <c:v>Dec-2001</c:v>
                </c:pt>
                <c:pt idx="132">
                  <c:v>Jan-2002</c:v>
                </c:pt>
                <c:pt idx="133">
                  <c:v>Feb-2002</c:v>
                </c:pt>
                <c:pt idx="134">
                  <c:v>Mar-2002</c:v>
                </c:pt>
                <c:pt idx="135">
                  <c:v>Apr-2002</c:v>
                </c:pt>
                <c:pt idx="136">
                  <c:v>May-2002</c:v>
                </c:pt>
                <c:pt idx="137">
                  <c:v>Jun-2002</c:v>
                </c:pt>
                <c:pt idx="138">
                  <c:v>Jul-2002</c:v>
                </c:pt>
                <c:pt idx="139">
                  <c:v>Aug-2002</c:v>
                </c:pt>
                <c:pt idx="140">
                  <c:v>Sep-2002</c:v>
                </c:pt>
                <c:pt idx="141">
                  <c:v>Oct-2002</c:v>
                </c:pt>
                <c:pt idx="142">
                  <c:v>Nov-2002</c:v>
                </c:pt>
                <c:pt idx="143">
                  <c:v>Dec-2002</c:v>
                </c:pt>
                <c:pt idx="144">
                  <c:v>Jan-2003</c:v>
                </c:pt>
                <c:pt idx="145">
                  <c:v>Feb-2003</c:v>
                </c:pt>
                <c:pt idx="146">
                  <c:v>Mar-2003</c:v>
                </c:pt>
                <c:pt idx="147">
                  <c:v>Apr-2003</c:v>
                </c:pt>
                <c:pt idx="148">
                  <c:v>May-2003</c:v>
                </c:pt>
                <c:pt idx="149">
                  <c:v>Jun-2003</c:v>
                </c:pt>
                <c:pt idx="150">
                  <c:v>Jul-2003</c:v>
                </c:pt>
                <c:pt idx="151">
                  <c:v>Aug-2003</c:v>
                </c:pt>
                <c:pt idx="152">
                  <c:v>Sep-2003</c:v>
                </c:pt>
                <c:pt idx="153">
                  <c:v>Oct-2003</c:v>
                </c:pt>
                <c:pt idx="154">
                  <c:v>Nov-2003</c:v>
                </c:pt>
                <c:pt idx="155">
                  <c:v>Dec-2003</c:v>
                </c:pt>
                <c:pt idx="156">
                  <c:v>Jan-2004</c:v>
                </c:pt>
                <c:pt idx="157">
                  <c:v>Feb-2004</c:v>
                </c:pt>
                <c:pt idx="158">
                  <c:v>Mar-2004</c:v>
                </c:pt>
                <c:pt idx="159">
                  <c:v>Apr-2004</c:v>
                </c:pt>
                <c:pt idx="160">
                  <c:v>May-2004</c:v>
                </c:pt>
                <c:pt idx="161">
                  <c:v>Jun-2004</c:v>
                </c:pt>
                <c:pt idx="162">
                  <c:v>Jul-2004</c:v>
                </c:pt>
                <c:pt idx="163">
                  <c:v>Aug-2004</c:v>
                </c:pt>
                <c:pt idx="164">
                  <c:v>Sep-2004</c:v>
                </c:pt>
                <c:pt idx="165">
                  <c:v>Oct-2004</c:v>
                </c:pt>
                <c:pt idx="166">
                  <c:v>Nov-2004</c:v>
                </c:pt>
                <c:pt idx="167">
                  <c:v>Dec-2004</c:v>
                </c:pt>
                <c:pt idx="168">
                  <c:v>Jan-2005</c:v>
                </c:pt>
                <c:pt idx="169">
                  <c:v>Feb-2005</c:v>
                </c:pt>
                <c:pt idx="170">
                  <c:v>Mar-2005</c:v>
                </c:pt>
                <c:pt idx="171">
                  <c:v>Apr-2005</c:v>
                </c:pt>
                <c:pt idx="172">
                  <c:v>May-2005</c:v>
                </c:pt>
                <c:pt idx="173">
                  <c:v>Jun-2005</c:v>
                </c:pt>
                <c:pt idx="174">
                  <c:v>Jul-2005</c:v>
                </c:pt>
                <c:pt idx="175">
                  <c:v>Aug-2005</c:v>
                </c:pt>
                <c:pt idx="176">
                  <c:v>Sep-2005</c:v>
                </c:pt>
                <c:pt idx="177">
                  <c:v>Oct-2005</c:v>
                </c:pt>
                <c:pt idx="178">
                  <c:v>Nov-2005</c:v>
                </c:pt>
                <c:pt idx="179">
                  <c:v>Dec-2005</c:v>
                </c:pt>
                <c:pt idx="180">
                  <c:v>Jan-2006</c:v>
                </c:pt>
                <c:pt idx="181">
                  <c:v>Feb-2006</c:v>
                </c:pt>
                <c:pt idx="182">
                  <c:v>Mar-2006</c:v>
                </c:pt>
                <c:pt idx="183">
                  <c:v>Apr-2006</c:v>
                </c:pt>
                <c:pt idx="184">
                  <c:v>May-2006</c:v>
                </c:pt>
                <c:pt idx="185">
                  <c:v>Jun-2006</c:v>
                </c:pt>
                <c:pt idx="186">
                  <c:v>Jul-2006</c:v>
                </c:pt>
                <c:pt idx="187">
                  <c:v>Aug-2006</c:v>
                </c:pt>
                <c:pt idx="188">
                  <c:v>Sep-2006</c:v>
                </c:pt>
                <c:pt idx="189">
                  <c:v>Oct-2006</c:v>
                </c:pt>
                <c:pt idx="190">
                  <c:v>Nov-2006</c:v>
                </c:pt>
                <c:pt idx="191">
                  <c:v>Dec-2006</c:v>
                </c:pt>
                <c:pt idx="192">
                  <c:v>Jan-2007</c:v>
                </c:pt>
                <c:pt idx="193">
                  <c:v>Feb-2007</c:v>
                </c:pt>
                <c:pt idx="194">
                  <c:v>Mar-2007</c:v>
                </c:pt>
                <c:pt idx="195">
                  <c:v>Apr-2007</c:v>
                </c:pt>
                <c:pt idx="196">
                  <c:v>May-2007</c:v>
                </c:pt>
                <c:pt idx="197">
                  <c:v>Jun-2007</c:v>
                </c:pt>
                <c:pt idx="198">
                  <c:v>Jul-2007</c:v>
                </c:pt>
                <c:pt idx="199">
                  <c:v>Aug-2007</c:v>
                </c:pt>
                <c:pt idx="200">
                  <c:v>Sep-2007</c:v>
                </c:pt>
                <c:pt idx="201">
                  <c:v>Oct-2007</c:v>
                </c:pt>
                <c:pt idx="202">
                  <c:v>Nov-2007</c:v>
                </c:pt>
                <c:pt idx="203">
                  <c:v>Dec-2007</c:v>
                </c:pt>
                <c:pt idx="204">
                  <c:v>Jan-2008</c:v>
                </c:pt>
                <c:pt idx="205">
                  <c:v>Feb-2008</c:v>
                </c:pt>
                <c:pt idx="206">
                  <c:v>Mar-2008</c:v>
                </c:pt>
                <c:pt idx="207">
                  <c:v>Apr-2008</c:v>
                </c:pt>
                <c:pt idx="208">
                  <c:v>May-2008</c:v>
                </c:pt>
                <c:pt idx="209">
                  <c:v>Jun-2008</c:v>
                </c:pt>
                <c:pt idx="210">
                  <c:v>Jul-2008</c:v>
                </c:pt>
                <c:pt idx="211">
                  <c:v>Aug-2008</c:v>
                </c:pt>
                <c:pt idx="212">
                  <c:v>Sep-2008</c:v>
                </c:pt>
                <c:pt idx="213">
                  <c:v>Oct-2008</c:v>
                </c:pt>
                <c:pt idx="214">
                  <c:v>Nov-2008</c:v>
                </c:pt>
                <c:pt idx="215">
                  <c:v>Dec-2008</c:v>
                </c:pt>
                <c:pt idx="216">
                  <c:v>Jan-2009</c:v>
                </c:pt>
                <c:pt idx="217">
                  <c:v>Feb-2009</c:v>
                </c:pt>
                <c:pt idx="218">
                  <c:v>Mar-2009</c:v>
                </c:pt>
                <c:pt idx="219">
                  <c:v>Apr-2009</c:v>
                </c:pt>
                <c:pt idx="220">
                  <c:v>May-2009</c:v>
                </c:pt>
                <c:pt idx="221">
                  <c:v>Jun-2009</c:v>
                </c:pt>
                <c:pt idx="222">
                  <c:v>Jul-2009</c:v>
                </c:pt>
                <c:pt idx="223">
                  <c:v>Aug-2009</c:v>
                </c:pt>
                <c:pt idx="224">
                  <c:v>Sep-2009</c:v>
                </c:pt>
                <c:pt idx="225">
                  <c:v>Oct-2009</c:v>
                </c:pt>
                <c:pt idx="226">
                  <c:v>Nov-2009</c:v>
                </c:pt>
                <c:pt idx="227">
                  <c:v>Dec-2009</c:v>
                </c:pt>
                <c:pt idx="228">
                  <c:v>Jan-2010</c:v>
                </c:pt>
                <c:pt idx="229">
                  <c:v>Feb-2010</c:v>
                </c:pt>
                <c:pt idx="230">
                  <c:v>Mar-2010</c:v>
                </c:pt>
                <c:pt idx="231">
                  <c:v>Apr-2010</c:v>
                </c:pt>
                <c:pt idx="232">
                  <c:v>May-2010</c:v>
                </c:pt>
                <c:pt idx="233">
                  <c:v>Jun-2010</c:v>
                </c:pt>
                <c:pt idx="234">
                  <c:v>Jul-2010</c:v>
                </c:pt>
                <c:pt idx="235">
                  <c:v>Aug-2010</c:v>
                </c:pt>
                <c:pt idx="236">
                  <c:v>Sep-2010</c:v>
                </c:pt>
                <c:pt idx="237">
                  <c:v>Oct-2010</c:v>
                </c:pt>
                <c:pt idx="238">
                  <c:v>Nov-2010</c:v>
                </c:pt>
                <c:pt idx="239">
                  <c:v>Dec-2010</c:v>
                </c:pt>
                <c:pt idx="240">
                  <c:v>Jan-2011</c:v>
                </c:pt>
                <c:pt idx="241">
                  <c:v>Feb-2011</c:v>
                </c:pt>
                <c:pt idx="242">
                  <c:v>Mar-2011</c:v>
                </c:pt>
                <c:pt idx="243">
                  <c:v>Apr-2011</c:v>
                </c:pt>
                <c:pt idx="244">
                  <c:v>May-2011</c:v>
                </c:pt>
                <c:pt idx="245">
                  <c:v>Jun-2011</c:v>
                </c:pt>
                <c:pt idx="246">
                  <c:v>Jul-2011</c:v>
                </c:pt>
                <c:pt idx="247">
                  <c:v>Aug-2011</c:v>
                </c:pt>
                <c:pt idx="248">
                  <c:v>Sep-2011</c:v>
                </c:pt>
                <c:pt idx="249">
                  <c:v>Oct-2011</c:v>
                </c:pt>
                <c:pt idx="250">
                  <c:v>Nov-2011</c:v>
                </c:pt>
                <c:pt idx="251">
                  <c:v>Dec-2011</c:v>
                </c:pt>
                <c:pt idx="252">
                  <c:v>Jan-2012</c:v>
                </c:pt>
                <c:pt idx="253">
                  <c:v>Feb-2012</c:v>
                </c:pt>
                <c:pt idx="254">
                  <c:v>Mar-2012</c:v>
                </c:pt>
                <c:pt idx="255">
                  <c:v>Apr-2012</c:v>
                </c:pt>
                <c:pt idx="256">
                  <c:v>May-2012</c:v>
                </c:pt>
                <c:pt idx="257">
                  <c:v>Jun-2012</c:v>
                </c:pt>
                <c:pt idx="258">
                  <c:v>Jul-2012</c:v>
                </c:pt>
                <c:pt idx="259">
                  <c:v>Aug-2012</c:v>
                </c:pt>
                <c:pt idx="260">
                  <c:v>Sep-2012</c:v>
                </c:pt>
                <c:pt idx="261">
                  <c:v>Oct-2012</c:v>
                </c:pt>
                <c:pt idx="262">
                  <c:v>Nov-2012</c:v>
                </c:pt>
                <c:pt idx="263">
                  <c:v>Dec-2012</c:v>
                </c:pt>
                <c:pt idx="264">
                  <c:v>Jan-2013</c:v>
                </c:pt>
                <c:pt idx="265">
                  <c:v>Feb-2013</c:v>
                </c:pt>
                <c:pt idx="266">
                  <c:v>Mar-2013</c:v>
                </c:pt>
                <c:pt idx="267">
                  <c:v>Apr-2013</c:v>
                </c:pt>
                <c:pt idx="268">
                  <c:v>May-2013</c:v>
                </c:pt>
                <c:pt idx="269">
                  <c:v>Jun-2013</c:v>
                </c:pt>
                <c:pt idx="270">
                  <c:v>Jul-2013</c:v>
                </c:pt>
              </c:strCache>
            </c:strRef>
          </c:cat>
          <c:val>
            <c:numRef>
              <c:f>'Performance Graph'!$C$8:$C$278</c:f>
              <c:numCache>
                <c:formatCode>General</c:formatCode>
                <c:ptCount val="271"/>
                <c:pt idx="0">
                  <c:v>65.260000000000005</c:v>
                </c:pt>
                <c:pt idx="1">
                  <c:v>65.290000000000006</c:v>
                </c:pt>
                <c:pt idx="2">
                  <c:v>64.599999999999994</c:v>
                </c:pt>
                <c:pt idx="3">
                  <c:v>64.349999999999994</c:v>
                </c:pt>
                <c:pt idx="4">
                  <c:v>64.36999999999999</c:v>
                </c:pt>
                <c:pt idx="5">
                  <c:v>64.88</c:v>
                </c:pt>
                <c:pt idx="6">
                  <c:v>65.5</c:v>
                </c:pt>
                <c:pt idx="7">
                  <c:v>65.86999999999999</c:v>
                </c:pt>
                <c:pt idx="8">
                  <c:v>66.040000000000006</c:v>
                </c:pt>
                <c:pt idx="9">
                  <c:v>65.84</c:v>
                </c:pt>
                <c:pt idx="10">
                  <c:v>66.099999999999994</c:v>
                </c:pt>
                <c:pt idx="11">
                  <c:v>65.95</c:v>
                </c:pt>
                <c:pt idx="12">
                  <c:v>66.010000000000005</c:v>
                </c:pt>
                <c:pt idx="13">
                  <c:v>65.88</c:v>
                </c:pt>
                <c:pt idx="14">
                  <c:v>65.930000000000007</c:v>
                </c:pt>
                <c:pt idx="15">
                  <c:v>65.83</c:v>
                </c:pt>
                <c:pt idx="16">
                  <c:v>66.02</c:v>
                </c:pt>
                <c:pt idx="17">
                  <c:v>66.08</c:v>
                </c:pt>
                <c:pt idx="18">
                  <c:v>66.260000000000005</c:v>
                </c:pt>
                <c:pt idx="19">
                  <c:v>66.459999999999994</c:v>
                </c:pt>
                <c:pt idx="20">
                  <c:v>66.540000000000006</c:v>
                </c:pt>
                <c:pt idx="21">
                  <c:v>66.55</c:v>
                </c:pt>
                <c:pt idx="22">
                  <c:v>66.52</c:v>
                </c:pt>
                <c:pt idx="23">
                  <c:v>66.59</c:v>
                </c:pt>
                <c:pt idx="24">
                  <c:v>66.83</c:v>
                </c:pt>
                <c:pt idx="25">
                  <c:v>66.83</c:v>
                </c:pt>
                <c:pt idx="26">
                  <c:v>67.209999999999994</c:v>
                </c:pt>
                <c:pt idx="27">
                  <c:v>67.3</c:v>
                </c:pt>
                <c:pt idx="28">
                  <c:v>67.75</c:v>
                </c:pt>
                <c:pt idx="29">
                  <c:v>67.95</c:v>
                </c:pt>
                <c:pt idx="30">
                  <c:v>68.440000000000026</c:v>
                </c:pt>
                <c:pt idx="31">
                  <c:v>68.72</c:v>
                </c:pt>
                <c:pt idx="32">
                  <c:v>69.28</c:v>
                </c:pt>
                <c:pt idx="33">
                  <c:v>69.410000000000025</c:v>
                </c:pt>
                <c:pt idx="34">
                  <c:v>69.81</c:v>
                </c:pt>
                <c:pt idx="35">
                  <c:v>70.03</c:v>
                </c:pt>
                <c:pt idx="36">
                  <c:v>70.53</c:v>
                </c:pt>
                <c:pt idx="37">
                  <c:v>70.819999999999993</c:v>
                </c:pt>
                <c:pt idx="38">
                  <c:v>71.28</c:v>
                </c:pt>
                <c:pt idx="39">
                  <c:v>71.73</c:v>
                </c:pt>
                <c:pt idx="40">
                  <c:v>72.14</c:v>
                </c:pt>
                <c:pt idx="41">
                  <c:v>72.47</c:v>
                </c:pt>
                <c:pt idx="42">
                  <c:v>73</c:v>
                </c:pt>
                <c:pt idx="43">
                  <c:v>73.53</c:v>
                </c:pt>
                <c:pt idx="44">
                  <c:v>74.06</c:v>
                </c:pt>
                <c:pt idx="45">
                  <c:v>74.260000000000005</c:v>
                </c:pt>
                <c:pt idx="46">
                  <c:v>74.459999999999994</c:v>
                </c:pt>
                <c:pt idx="47">
                  <c:v>74.790000000000006</c:v>
                </c:pt>
                <c:pt idx="48">
                  <c:v>75.11</c:v>
                </c:pt>
                <c:pt idx="49">
                  <c:v>75.36999999999999</c:v>
                </c:pt>
                <c:pt idx="50">
                  <c:v>75.52</c:v>
                </c:pt>
                <c:pt idx="51">
                  <c:v>75.8</c:v>
                </c:pt>
                <c:pt idx="52">
                  <c:v>76.16</c:v>
                </c:pt>
                <c:pt idx="53">
                  <c:v>76.819999999999993</c:v>
                </c:pt>
                <c:pt idx="54">
                  <c:v>77.260000000000005</c:v>
                </c:pt>
                <c:pt idx="55">
                  <c:v>77.709999999999994</c:v>
                </c:pt>
                <c:pt idx="56">
                  <c:v>77.86999999999999</c:v>
                </c:pt>
                <c:pt idx="57">
                  <c:v>78.149999999999991</c:v>
                </c:pt>
                <c:pt idx="58">
                  <c:v>78.39</c:v>
                </c:pt>
                <c:pt idx="59">
                  <c:v>78.739999999999995</c:v>
                </c:pt>
                <c:pt idx="60">
                  <c:v>79.099999999999994</c:v>
                </c:pt>
                <c:pt idx="61">
                  <c:v>79.47</c:v>
                </c:pt>
                <c:pt idx="62">
                  <c:v>79.930000000000007</c:v>
                </c:pt>
                <c:pt idx="63">
                  <c:v>80.39</c:v>
                </c:pt>
                <c:pt idx="64">
                  <c:v>80.73</c:v>
                </c:pt>
                <c:pt idx="65">
                  <c:v>81.099999999999994</c:v>
                </c:pt>
                <c:pt idx="66">
                  <c:v>81.45</c:v>
                </c:pt>
                <c:pt idx="67">
                  <c:v>81.86999999999999</c:v>
                </c:pt>
                <c:pt idx="68">
                  <c:v>82.1</c:v>
                </c:pt>
                <c:pt idx="69">
                  <c:v>82.210000000000022</c:v>
                </c:pt>
                <c:pt idx="70">
                  <c:v>82.3</c:v>
                </c:pt>
                <c:pt idx="71">
                  <c:v>82.34</c:v>
                </c:pt>
                <c:pt idx="72">
                  <c:v>82.59</c:v>
                </c:pt>
                <c:pt idx="73">
                  <c:v>82.9</c:v>
                </c:pt>
                <c:pt idx="74">
                  <c:v>83.39</c:v>
                </c:pt>
                <c:pt idx="75">
                  <c:v>83.88</c:v>
                </c:pt>
                <c:pt idx="76">
                  <c:v>84.26</c:v>
                </c:pt>
                <c:pt idx="77">
                  <c:v>84.52</c:v>
                </c:pt>
                <c:pt idx="78">
                  <c:v>84.56</c:v>
                </c:pt>
                <c:pt idx="79">
                  <c:v>84.84</c:v>
                </c:pt>
                <c:pt idx="80">
                  <c:v>85.26</c:v>
                </c:pt>
                <c:pt idx="81">
                  <c:v>85.81</c:v>
                </c:pt>
                <c:pt idx="82">
                  <c:v>86.169999999999987</c:v>
                </c:pt>
                <c:pt idx="83">
                  <c:v>86.410000000000025</c:v>
                </c:pt>
                <c:pt idx="84">
                  <c:v>86.64</c:v>
                </c:pt>
                <c:pt idx="85">
                  <c:v>87.09</c:v>
                </c:pt>
                <c:pt idx="86">
                  <c:v>87.52</c:v>
                </c:pt>
                <c:pt idx="87">
                  <c:v>88.06</c:v>
                </c:pt>
                <c:pt idx="88">
                  <c:v>88.6</c:v>
                </c:pt>
                <c:pt idx="89">
                  <c:v>89.410000000000025</c:v>
                </c:pt>
                <c:pt idx="90">
                  <c:v>90.05</c:v>
                </c:pt>
                <c:pt idx="91">
                  <c:v>90.54</c:v>
                </c:pt>
                <c:pt idx="92">
                  <c:v>90.86</c:v>
                </c:pt>
                <c:pt idx="93">
                  <c:v>91.149999999999991</c:v>
                </c:pt>
                <c:pt idx="94">
                  <c:v>91.59</c:v>
                </c:pt>
                <c:pt idx="95">
                  <c:v>92.04</c:v>
                </c:pt>
                <c:pt idx="96">
                  <c:v>92.410000000000025</c:v>
                </c:pt>
                <c:pt idx="97">
                  <c:v>92.910000000000025</c:v>
                </c:pt>
                <c:pt idx="98">
                  <c:v>93.81</c:v>
                </c:pt>
                <c:pt idx="99">
                  <c:v>94.63</c:v>
                </c:pt>
                <c:pt idx="100">
                  <c:v>95.14</c:v>
                </c:pt>
                <c:pt idx="101">
                  <c:v>95.77</c:v>
                </c:pt>
                <c:pt idx="102">
                  <c:v>96.33</c:v>
                </c:pt>
                <c:pt idx="103">
                  <c:v>97.23</c:v>
                </c:pt>
                <c:pt idx="104">
                  <c:v>97.910000000000025</c:v>
                </c:pt>
                <c:pt idx="105">
                  <c:v>98.56</c:v>
                </c:pt>
                <c:pt idx="106">
                  <c:v>99.03</c:v>
                </c:pt>
                <c:pt idx="107">
                  <c:v>99.490000000000023</c:v>
                </c:pt>
                <c:pt idx="108">
                  <c:v>100</c:v>
                </c:pt>
                <c:pt idx="109">
                  <c:v>100.43</c:v>
                </c:pt>
                <c:pt idx="110">
                  <c:v>101.42</c:v>
                </c:pt>
                <c:pt idx="111">
                  <c:v>102.13</c:v>
                </c:pt>
                <c:pt idx="112">
                  <c:v>102.98</c:v>
                </c:pt>
                <c:pt idx="113">
                  <c:v>103.89</c:v>
                </c:pt>
                <c:pt idx="114">
                  <c:v>104.35</c:v>
                </c:pt>
                <c:pt idx="115">
                  <c:v>104.92</c:v>
                </c:pt>
                <c:pt idx="116">
                  <c:v>105.34</c:v>
                </c:pt>
                <c:pt idx="117">
                  <c:v>105.66999999999999</c:v>
                </c:pt>
                <c:pt idx="118">
                  <c:v>105.93</c:v>
                </c:pt>
                <c:pt idx="119">
                  <c:v>105.88</c:v>
                </c:pt>
                <c:pt idx="120">
                  <c:v>105.93</c:v>
                </c:pt>
                <c:pt idx="121">
                  <c:v>106.27</c:v>
                </c:pt>
                <c:pt idx="122">
                  <c:v>107.05</c:v>
                </c:pt>
                <c:pt idx="123">
                  <c:v>107.85</c:v>
                </c:pt>
                <c:pt idx="124">
                  <c:v>108.64999999999999</c:v>
                </c:pt>
                <c:pt idx="125">
                  <c:v>109.19</c:v>
                </c:pt>
                <c:pt idx="126">
                  <c:v>109.85</c:v>
                </c:pt>
                <c:pt idx="127">
                  <c:v>110.36</c:v>
                </c:pt>
                <c:pt idx="128">
                  <c:v>110.75</c:v>
                </c:pt>
                <c:pt idx="129">
                  <c:v>111.2</c:v>
                </c:pt>
                <c:pt idx="130">
                  <c:v>111.31</c:v>
                </c:pt>
                <c:pt idx="131">
                  <c:v>111.57</c:v>
                </c:pt>
                <c:pt idx="132">
                  <c:v>111.61</c:v>
                </c:pt>
                <c:pt idx="133">
                  <c:v>112.05</c:v>
                </c:pt>
                <c:pt idx="134">
                  <c:v>112.63</c:v>
                </c:pt>
                <c:pt idx="135">
                  <c:v>113.34</c:v>
                </c:pt>
                <c:pt idx="136">
                  <c:v>114.05</c:v>
                </c:pt>
                <c:pt idx="137">
                  <c:v>114.83</c:v>
                </c:pt>
                <c:pt idx="138">
                  <c:v>115.41000000000003</c:v>
                </c:pt>
                <c:pt idx="139">
                  <c:v>115.9</c:v>
                </c:pt>
                <c:pt idx="140">
                  <c:v>116.14</c:v>
                </c:pt>
                <c:pt idx="141">
                  <c:v>116.42</c:v>
                </c:pt>
                <c:pt idx="142">
                  <c:v>116.59</c:v>
                </c:pt>
                <c:pt idx="143">
                  <c:v>116.7</c:v>
                </c:pt>
                <c:pt idx="144">
                  <c:v>117.1</c:v>
                </c:pt>
                <c:pt idx="145">
                  <c:v>117.72</c:v>
                </c:pt>
                <c:pt idx="146">
                  <c:v>118.75</c:v>
                </c:pt>
                <c:pt idx="147">
                  <c:v>119.36999999999999</c:v>
                </c:pt>
                <c:pt idx="148">
                  <c:v>120</c:v>
                </c:pt>
                <c:pt idx="149">
                  <c:v>120.79</c:v>
                </c:pt>
                <c:pt idx="150">
                  <c:v>121.79</c:v>
                </c:pt>
                <c:pt idx="151">
                  <c:v>122.89</c:v>
                </c:pt>
                <c:pt idx="152">
                  <c:v>123.82</c:v>
                </c:pt>
                <c:pt idx="153">
                  <c:v>124.75</c:v>
                </c:pt>
                <c:pt idx="154">
                  <c:v>125.53</c:v>
                </c:pt>
                <c:pt idx="155">
                  <c:v>126.33</c:v>
                </c:pt>
                <c:pt idx="156">
                  <c:v>126.61</c:v>
                </c:pt>
                <c:pt idx="157">
                  <c:v>127.28</c:v>
                </c:pt>
                <c:pt idx="158">
                  <c:v>128.5</c:v>
                </c:pt>
                <c:pt idx="159">
                  <c:v>130.1</c:v>
                </c:pt>
                <c:pt idx="160">
                  <c:v>131.94999999999999</c:v>
                </c:pt>
                <c:pt idx="161">
                  <c:v>134</c:v>
                </c:pt>
                <c:pt idx="162">
                  <c:v>136.41999999999999</c:v>
                </c:pt>
                <c:pt idx="163">
                  <c:v>138.66</c:v>
                </c:pt>
                <c:pt idx="164">
                  <c:v>141.63999999999999</c:v>
                </c:pt>
                <c:pt idx="165">
                  <c:v>145.07</c:v>
                </c:pt>
                <c:pt idx="166">
                  <c:v>148.59</c:v>
                </c:pt>
                <c:pt idx="167">
                  <c:v>152.38000000000005</c:v>
                </c:pt>
                <c:pt idx="168">
                  <c:v>155.49</c:v>
                </c:pt>
                <c:pt idx="169">
                  <c:v>160</c:v>
                </c:pt>
                <c:pt idx="170">
                  <c:v>165.96</c:v>
                </c:pt>
                <c:pt idx="171">
                  <c:v>173.08</c:v>
                </c:pt>
                <c:pt idx="172">
                  <c:v>180.16</c:v>
                </c:pt>
                <c:pt idx="173">
                  <c:v>188.96</c:v>
                </c:pt>
                <c:pt idx="174">
                  <c:v>197.15</c:v>
                </c:pt>
                <c:pt idx="175">
                  <c:v>204.94</c:v>
                </c:pt>
                <c:pt idx="176">
                  <c:v>211.45000000000005</c:v>
                </c:pt>
                <c:pt idx="177">
                  <c:v>215.95000000000005</c:v>
                </c:pt>
                <c:pt idx="178">
                  <c:v>219.12</c:v>
                </c:pt>
                <c:pt idx="179">
                  <c:v>220.75</c:v>
                </c:pt>
                <c:pt idx="180">
                  <c:v>221.81</c:v>
                </c:pt>
                <c:pt idx="181">
                  <c:v>222.65</c:v>
                </c:pt>
                <c:pt idx="182">
                  <c:v>223.53</c:v>
                </c:pt>
                <c:pt idx="183">
                  <c:v>225.12</c:v>
                </c:pt>
                <c:pt idx="184">
                  <c:v>226.51</c:v>
                </c:pt>
                <c:pt idx="185">
                  <c:v>227.42000000000004</c:v>
                </c:pt>
                <c:pt idx="186">
                  <c:v>227.38000000000005</c:v>
                </c:pt>
                <c:pt idx="187">
                  <c:v>227.01</c:v>
                </c:pt>
                <c:pt idx="188">
                  <c:v>225.2</c:v>
                </c:pt>
                <c:pt idx="189">
                  <c:v>224.5</c:v>
                </c:pt>
                <c:pt idx="190">
                  <c:v>223.13</c:v>
                </c:pt>
                <c:pt idx="191">
                  <c:v>221.5</c:v>
                </c:pt>
                <c:pt idx="192">
                  <c:v>220.2</c:v>
                </c:pt>
                <c:pt idx="193">
                  <c:v>218.07</c:v>
                </c:pt>
                <c:pt idx="194">
                  <c:v>216.86</c:v>
                </c:pt>
                <c:pt idx="195">
                  <c:v>215.04</c:v>
                </c:pt>
                <c:pt idx="196">
                  <c:v>213.94</c:v>
                </c:pt>
                <c:pt idx="197">
                  <c:v>212.52</c:v>
                </c:pt>
                <c:pt idx="198">
                  <c:v>210.78</c:v>
                </c:pt>
                <c:pt idx="199">
                  <c:v>208.86</c:v>
                </c:pt>
                <c:pt idx="200">
                  <c:v>205.28</c:v>
                </c:pt>
                <c:pt idx="201">
                  <c:v>200.72</c:v>
                </c:pt>
                <c:pt idx="202">
                  <c:v>194.45000000000005</c:v>
                </c:pt>
                <c:pt idx="203">
                  <c:v>187.67</c:v>
                </c:pt>
                <c:pt idx="204">
                  <c:v>180.06</c:v>
                </c:pt>
                <c:pt idx="205">
                  <c:v>172.72</c:v>
                </c:pt>
                <c:pt idx="206">
                  <c:v>166.97</c:v>
                </c:pt>
                <c:pt idx="207">
                  <c:v>161.33000000000001</c:v>
                </c:pt>
                <c:pt idx="208">
                  <c:v>157.32000000000005</c:v>
                </c:pt>
                <c:pt idx="209">
                  <c:v>153.19</c:v>
                </c:pt>
                <c:pt idx="210">
                  <c:v>149.09</c:v>
                </c:pt>
                <c:pt idx="211">
                  <c:v>144.83000000000001</c:v>
                </c:pt>
                <c:pt idx="212">
                  <c:v>139.79</c:v>
                </c:pt>
                <c:pt idx="213">
                  <c:v>135.18</c:v>
                </c:pt>
                <c:pt idx="214">
                  <c:v>130.54</c:v>
                </c:pt>
                <c:pt idx="215">
                  <c:v>123.93</c:v>
                </c:pt>
                <c:pt idx="216">
                  <c:v>117.13</c:v>
                </c:pt>
                <c:pt idx="217">
                  <c:v>111.95</c:v>
                </c:pt>
                <c:pt idx="218">
                  <c:v>106.92</c:v>
                </c:pt>
                <c:pt idx="219">
                  <c:v>104.45</c:v>
                </c:pt>
                <c:pt idx="220">
                  <c:v>103.56</c:v>
                </c:pt>
                <c:pt idx="221">
                  <c:v>104.73</c:v>
                </c:pt>
                <c:pt idx="222">
                  <c:v>106.66</c:v>
                </c:pt>
                <c:pt idx="223">
                  <c:v>108.41000000000003</c:v>
                </c:pt>
                <c:pt idx="224">
                  <c:v>109.26</c:v>
                </c:pt>
                <c:pt idx="225">
                  <c:v>110.71000000000002</c:v>
                </c:pt>
                <c:pt idx="226">
                  <c:v>111.96000000000002</c:v>
                </c:pt>
                <c:pt idx="227">
                  <c:v>112.48</c:v>
                </c:pt>
                <c:pt idx="228">
                  <c:v>111.76</c:v>
                </c:pt>
                <c:pt idx="229">
                  <c:v>110.11</c:v>
                </c:pt>
                <c:pt idx="230">
                  <c:v>109.52</c:v>
                </c:pt>
                <c:pt idx="231">
                  <c:v>110.06</c:v>
                </c:pt>
                <c:pt idx="232">
                  <c:v>111</c:v>
                </c:pt>
                <c:pt idx="233">
                  <c:v>110.98</c:v>
                </c:pt>
                <c:pt idx="234">
                  <c:v>110.3</c:v>
                </c:pt>
                <c:pt idx="235">
                  <c:v>108.84</c:v>
                </c:pt>
                <c:pt idx="236">
                  <c:v>107.16</c:v>
                </c:pt>
                <c:pt idx="237">
                  <c:v>105.97</c:v>
                </c:pt>
                <c:pt idx="238">
                  <c:v>104.85</c:v>
                </c:pt>
                <c:pt idx="239">
                  <c:v>103.1</c:v>
                </c:pt>
                <c:pt idx="240">
                  <c:v>101.54</c:v>
                </c:pt>
                <c:pt idx="241">
                  <c:v>100.81</c:v>
                </c:pt>
                <c:pt idx="242">
                  <c:v>100.27</c:v>
                </c:pt>
                <c:pt idx="243">
                  <c:v>100.36</c:v>
                </c:pt>
                <c:pt idx="244">
                  <c:v>100.4</c:v>
                </c:pt>
                <c:pt idx="245">
                  <c:v>100.69</c:v>
                </c:pt>
                <c:pt idx="246">
                  <c:v>100.54</c:v>
                </c:pt>
                <c:pt idx="247">
                  <c:v>100.43</c:v>
                </c:pt>
                <c:pt idx="248">
                  <c:v>100.22</c:v>
                </c:pt>
                <c:pt idx="249">
                  <c:v>100.54</c:v>
                </c:pt>
                <c:pt idx="250">
                  <c:v>101.11999999999999</c:v>
                </c:pt>
                <c:pt idx="251">
                  <c:v>101.91000000000003</c:v>
                </c:pt>
                <c:pt idx="252">
                  <c:v>102.84</c:v>
                </c:pt>
                <c:pt idx="253">
                  <c:v>104.11999999999999</c:v>
                </c:pt>
                <c:pt idx="254">
                  <c:v>106.38</c:v>
                </c:pt>
                <c:pt idx="255">
                  <c:v>109.01</c:v>
                </c:pt>
                <c:pt idx="256">
                  <c:v>111.92</c:v>
                </c:pt>
                <c:pt idx="257">
                  <c:v>114.67999999999998</c:v>
                </c:pt>
                <c:pt idx="258">
                  <c:v>117.22</c:v>
                </c:pt>
                <c:pt idx="259">
                  <c:v>119.28</c:v>
                </c:pt>
                <c:pt idx="260">
                  <c:v>120.64999999999999</c:v>
                </c:pt>
                <c:pt idx="261">
                  <c:v>122.39</c:v>
                </c:pt>
                <c:pt idx="262">
                  <c:v>124.16</c:v>
                </c:pt>
                <c:pt idx="263">
                  <c:v>125.33</c:v>
                </c:pt>
                <c:pt idx="264">
                  <c:v>126.69</c:v>
                </c:pt>
                <c:pt idx="265">
                  <c:v>128.1</c:v>
                </c:pt>
                <c:pt idx="266">
                  <c:v>130.29</c:v>
                </c:pt>
                <c:pt idx="267">
                  <c:v>132.47</c:v>
                </c:pt>
                <c:pt idx="268">
                  <c:v>134.97</c:v>
                </c:pt>
                <c:pt idx="269">
                  <c:v>137.36000000000001</c:v>
                </c:pt>
                <c:pt idx="270">
                  <c:v>139.36000000000001</c:v>
                </c:pt>
              </c:numCache>
            </c:numRef>
          </c:val>
        </c:ser>
        <c:marker val="1"/>
        <c:axId val="80131584"/>
        <c:axId val="80133120"/>
      </c:lineChart>
      <c:catAx>
        <c:axId val="80131584"/>
        <c:scaling>
          <c:orientation val="minMax"/>
        </c:scaling>
        <c:axPos val="b"/>
        <c:tickLblPos val="nextTo"/>
        <c:crossAx val="80133120"/>
        <c:crosses val="autoZero"/>
        <c:auto val="1"/>
        <c:lblAlgn val="ctr"/>
        <c:lblOffset val="100"/>
      </c:catAx>
      <c:valAx>
        <c:axId val="80133120"/>
        <c:scaling>
          <c:orientation val="minMax"/>
        </c:scaling>
        <c:axPos val="l"/>
        <c:majorGridlines/>
        <c:numFmt formatCode="General" sourceLinked="1"/>
        <c:tickLblPos val="nextTo"/>
        <c:crossAx val="80131584"/>
        <c:crosses val="autoZero"/>
        <c:crossBetween val="between"/>
      </c:valAx>
    </c:plotArea>
    <c:legend>
      <c:legendPos val="r"/>
      <c:layout>
        <c:manualLayout>
          <c:xMode val="edge"/>
          <c:yMode val="edge"/>
          <c:x val="0.76155963302752316"/>
          <c:y val="0.17869750140480223"/>
          <c:w val="0.19103975535168197"/>
          <c:h val="0.57550070917814822"/>
        </c:manualLayout>
      </c:layout>
    </c:legend>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76575" cy="469900"/>
          </a:xfrm>
          <a:prstGeom prst="rect">
            <a:avLst/>
          </a:prstGeom>
          <a:noFill/>
          <a:ln w="9525">
            <a:noFill/>
            <a:miter lim="800000"/>
            <a:headEnd/>
            <a:tailEnd/>
          </a:ln>
          <a:effectLst/>
        </p:spPr>
        <p:txBody>
          <a:bodyPr vert="horz" wrap="square" lIns="94193" tIns="47097" rIns="94193" bIns="47097" numCol="1" anchor="t" anchorCtr="0" compatLnSpc="1">
            <a:prstTxWarp prst="textNoShape">
              <a:avLst/>
            </a:prstTxWarp>
          </a:bodyPr>
          <a:lstStyle>
            <a:lvl1pPr defTabSz="942020">
              <a:defRPr sz="1200">
                <a:cs typeface="+mn-cs"/>
              </a:defRPr>
            </a:lvl1pPr>
          </a:lstStyle>
          <a:p>
            <a:pPr>
              <a:defRPr/>
            </a:pPr>
            <a:endParaRPr lang="en-US"/>
          </a:p>
        </p:txBody>
      </p:sp>
      <p:sp>
        <p:nvSpPr>
          <p:cNvPr id="18435" name="Rectangle 3"/>
          <p:cNvSpPr>
            <a:spLocks noGrp="1" noChangeArrowheads="1"/>
          </p:cNvSpPr>
          <p:nvPr>
            <p:ph type="dt" idx="1"/>
          </p:nvPr>
        </p:nvSpPr>
        <p:spPr bwMode="auto">
          <a:xfrm>
            <a:off x="4021138" y="0"/>
            <a:ext cx="3076575" cy="469900"/>
          </a:xfrm>
          <a:prstGeom prst="rect">
            <a:avLst/>
          </a:prstGeom>
          <a:noFill/>
          <a:ln w="9525">
            <a:noFill/>
            <a:miter lim="800000"/>
            <a:headEnd/>
            <a:tailEnd/>
          </a:ln>
          <a:effectLst/>
        </p:spPr>
        <p:txBody>
          <a:bodyPr vert="horz" wrap="square" lIns="94193" tIns="47097" rIns="94193" bIns="47097" numCol="1" anchor="t" anchorCtr="0" compatLnSpc="1">
            <a:prstTxWarp prst="textNoShape">
              <a:avLst/>
            </a:prstTxWarp>
          </a:bodyPr>
          <a:lstStyle>
            <a:lvl1pPr algn="r" defTabSz="942020">
              <a:defRPr sz="1200">
                <a:cs typeface="+mn-cs"/>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1203325" y="703263"/>
            <a:ext cx="4692650" cy="351948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711200" y="4459288"/>
            <a:ext cx="5676900" cy="4222750"/>
          </a:xfrm>
          <a:prstGeom prst="rect">
            <a:avLst/>
          </a:prstGeom>
          <a:noFill/>
          <a:ln w="9525">
            <a:noFill/>
            <a:miter lim="800000"/>
            <a:headEnd/>
            <a:tailEnd/>
          </a:ln>
          <a:effectLst/>
        </p:spPr>
        <p:txBody>
          <a:bodyPr vert="horz" wrap="square" lIns="94193" tIns="47097" rIns="94193" bIns="4709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913813"/>
            <a:ext cx="3076575" cy="469900"/>
          </a:xfrm>
          <a:prstGeom prst="rect">
            <a:avLst/>
          </a:prstGeom>
          <a:noFill/>
          <a:ln w="9525">
            <a:noFill/>
            <a:miter lim="800000"/>
            <a:headEnd/>
            <a:tailEnd/>
          </a:ln>
          <a:effectLst/>
        </p:spPr>
        <p:txBody>
          <a:bodyPr vert="horz" wrap="square" lIns="94193" tIns="47097" rIns="94193" bIns="47097" numCol="1" anchor="b" anchorCtr="0" compatLnSpc="1">
            <a:prstTxWarp prst="textNoShape">
              <a:avLst/>
            </a:prstTxWarp>
          </a:bodyPr>
          <a:lstStyle>
            <a:lvl1pPr defTabSz="942020">
              <a:defRPr sz="1200">
                <a:cs typeface="+mn-cs"/>
              </a:defRPr>
            </a:lvl1pPr>
          </a:lstStyle>
          <a:p>
            <a:pPr>
              <a:defRPr/>
            </a:pPr>
            <a:endParaRPr lang="en-US"/>
          </a:p>
        </p:txBody>
      </p:sp>
      <p:sp>
        <p:nvSpPr>
          <p:cNvPr id="18439" name="Rectangle 7"/>
          <p:cNvSpPr>
            <a:spLocks noGrp="1" noChangeArrowheads="1"/>
          </p:cNvSpPr>
          <p:nvPr>
            <p:ph type="sldNum" sz="quarter" idx="5"/>
          </p:nvPr>
        </p:nvSpPr>
        <p:spPr bwMode="auto">
          <a:xfrm>
            <a:off x="4021138" y="8913813"/>
            <a:ext cx="3076575" cy="469900"/>
          </a:xfrm>
          <a:prstGeom prst="rect">
            <a:avLst/>
          </a:prstGeom>
          <a:noFill/>
          <a:ln w="9525">
            <a:noFill/>
            <a:miter lim="800000"/>
            <a:headEnd/>
            <a:tailEnd/>
          </a:ln>
          <a:effectLst/>
        </p:spPr>
        <p:txBody>
          <a:bodyPr vert="horz" wrap="square" lIns="94193" tIns="47097" rIns="94193" bIns="47097" numCol="1" anchor="b" anchorCtr="0" compatLnSpc="1">
            <a:prstTxWarp prst="textNoShape">
              <a:avLst/>
            </a:prstTxWarp>
          </a:bodyPr>
          <a:lstStyle>
            <a:lvl1pPr algn="r" defTabSz="942020">
              <a:defRPr sz="1200">
                <a:cs typeface="+mn-cs"/>
              </a:defRPr>
            </a:lvl1pPr>
          </a:lstStyle>
          <a:p>
            <a:pPr>
              <a:defRPr/>
            </a:pPr>
            <a:fld id="{4DF29CD1-9A09-44C6-85A3-7565810D668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1923" eaLnBrk="1" fontAlgn="auto" hangingPunct="1">
              <a:spcBef>
                <a:spcPts val="0"/>
              </a:spcBef>
              <a:spcAft>
                <a:spcPts val="0"/>
              </a:spcAft>
              <a:defRPr/>
            </a:pPr>
            <a:r>
              <a:rPr lang="en-US" dirty="0" smtClean="0">
                <a:latin typeface="+mn-lt"/>
              </a:rPr>
              <a:t>Section 3 of the Housing and Urban Development Act of 1968 recognizes that the </a:t>
            </a:r>
            <a:r>
              <a:rPr lang="en-US" b="1" i="1" dirty="0" smtClean="0">
                <a:latin typeface="+mn-lt"/>
              </a:rPr>
              <a:t>normal expenditure</a:t>
            </a:r>
            <a:r>
              <a:rPr lang="en-US" dirty="0" smtClean="0">
                <a:latin typeface="+mn-lt"/>
              </a:rPr>
              <a:t> of certain HUD funds typically results in new jobs, contracts, and other economic opportunities; and when these opportunities are created, low- and very low-income persons residing in the community in which the funds are spent and the businesses that substantially employ them, shall receive priority consideration. </a:t>
            </a:r>
          </a:p>
          <a:p>
            <a:pPr defTabSz="941923" eaLnBrk="1" fontAlgn="auto" hangingPunct="1">
              <a:spcBef>
                <a:spcPts val="0"/>
              </a:spcBef>
              <a:spcAft>
                <a:spcPts val="0"/>
              </a:spcAft>
              <a:defRPr/>
            </a:pPr>
            <a:endParaRPr lang="en-US" dirty="0" smtClean="0">
              <a:latin typeface="+mn-lt"/>
            </a:endParaRPr>
          </a:p>
          <a:p>
            <a:pPr defTabSz="941923" eaLnBrk="1" fontAlgn="auto" hangingPunct="1">
              <a:spcBef>
                <a:spcPts val="0"/>
              </a:spcBef>
              <a:spcAft>
                <a:spcPts val="0"/>
              </a:spcAft>
              <a:defRPr/>
            </a:pPr>
            <a:r>
              <a:rPr lang="en-US" dirty="0" smtClean="0">
                <a:latin typeface="+mn-lt"/>
              </a:rPr>
              <a:t>Section 3 is a starting point to obtain job training, employment, and contracting opportunities. Section 3 is a starting point to homeownership. Once a Section 3 resident has obtained employment or contracting opportunities they have begun the first step to self-sufficiency. </a:t>
            </a:r>
          </a:p>
          <a:p>
            <a:pPr defTabSz="941923" eaLnBrk="1" fontAlgn="auto" hangingPunct="1">
              <a:spcBef>
                <a:spcPts val="0"/>
              </a:spcBef>
              <a:spcAft>
                <a:spcPts val="0"/>
              </a:spcAft>
              <a:defRPr/>
            </a:pPr>
            <a:endParaRPr lang="en-US"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8C04E868-066D-4480-B2B7-1554E4E95783}"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1923" eaLnBrk="1" fontAlgn="auto" hangingPunct="1">
              <a:spcBef>
                <a:spcPts val="0"/>
              </a:spcBef>
              <a:spcAft>
                <a:spcPts val="0"/>
              </a:spcAft>
              <a:defRPr/>
            </a:pPr>
            <a:r>
              <a:rPr lang="en-US" dirty="0" smtClean="0">
                <a:latin typeface="+mn-lt"/>
              </a:rPr>
              <a:t>Section 3 of the Housing and Urban Development Act of 1968 recognizes that the </a:t>
            </a:r>
            <a:r>
              <a:rPr lang="en-US" b="1" i="1" dirty="0" smtClean="0">
                <a:latin typeface="+mn-lt"/>
              </a:rPr>
              <a:t>normal expenditure</a:t>
            </a:r>
            <a:r>
              <a:rPr lang="en-US" dirty="0" smtClean="0">
                <a:latin typeface="+mn-lt"/>
              </a:rPr>
              <a:t> of certain HUD funds typically results in new jobs, contracts, and other economic opportunities; and when these opportunities are created, low- and very low-income persons residing in the community in which the funds are spent and the businesses that substantially employ them, shall receive priority consideration. </a:t>
            </a:r>
          </a:p>
          <a:p>
            <a:pPr defTabSz="941923" eaLnBrk="1" fontAlgn="auto" hangingPunct="1">
              <a:spcBef>
                <a:spcPts val="0"/>
              </a:spcBef>
              <a:spcAft>
                <a:spcPts val="0"/>
              </a:spcAft>
              <a:defRPr/>
            </a:pPr>
            <a:endParaRPr lang="en-US" dirty="0" smtClean="0">
              <a:latin typeface="+mn-lt"/>
            </a:endParaRPr>
          </a:p>
          <a:p>
            <a:pPr defTabSz="941923" eaLnBrk="1" fontAlgn="auto" hangingPunct="1">
              <a:spcBef>
                <a:spcPts val="0"/>
              </a:spcBef>
              <a:spcAft>
                <a:spcPts val="0"/>
              </a:spcAft>
              <a:defRPr/>
            </a:pPr>
            <a:r>
              <a:rPr lang="en-US" dirty="0" smtClean="0">
                <a:latin typeface="+mn-lt"/>
              </a:rPr>
              <a:t>Section 3 is a starting point to obtain job training, employment, and contracting opportunities. Section 3 is a starting point to homeownership. Once a Section 3 resident has obtained employment or contracting opportunities they have begun the first step to self-sufficiency. </a:t>
            </a:r>
          </a:p>
          <a:p>
            <a:pPr defTabSz="941923" eaLnBrk="1" fontAlgn="auto" hangingPunct="1">
              <a:spcBef>
                <a:spcPts val="0"/>
              </a:spcBef>
              <a:spcAft>
                <a:spcPts val="0"/>
              </a:spcAft>
              <a:defRPr/>
            </a:pPr>
            <a:endParaRPr lang="en-US"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8C04E868-066D-4480-B2B7-1554E4E95783}"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1923" eaLnBrk="1" fontAlgn="auto" hangingPunct="1">
              <a:spcBef>
                <a:spcPts val="0"/>
              </a:spcBef>
              <a:spcAft>
                <a:spcPts val="0"/>
              </a:spcAft>
              <a:defRPr/>
            </a:pPr>
            <a:r>
              <a:rPr lang="en-US" dirty="0" smtClean="0">
                <a:latin typeface="+mn-lt"/>
              </a:rPr>
              <a:t>Section 3 of the Housing and Urban Development Act of 1968 recognizes that the </a:t>
            </a:r>
            <a:r>
              <a:rPr lang="en-US" b="1" i="1" dirty="0" smtClean="0">
                <a:latin typeface="+mn-lt"/>
              </a:rPr>
              <a:t>normal expenditure</a:t>
            </a:r>
            <a:r>
              <a:rPr lang="en-US" dirty="0" smtClean="0">
                <a:latin typeface="+mn-lt"/>
              </a:rPr>
              <a:t> of certain HUD funds typically results in new jobs, contracts, and other economic opportunities; and when these opportunities are created, low- and very low-income persons residing in the community in which the funds are spent and the businesses that substantially employ them, shall receive priority consideration. </a:t>
            </a:r>
          </a:p>
          <a:p>
            <a:pPr defTabSz="941923" eaLnBrk="1" fontAlgn="auto" hangingPunct="1">
              <a:spcBef>
                <a:spcPts val="0"/>
              </a:spcBef>
              <a:spcAft>
                <a:spcPts val="0"/>
              </a:spcAft>
              <a:defRPr/>
            </a:pPr>
            <a:endParaRPr lang="en-US" dirty="0" smtClean="0">
              <a:latin typeface="+mn-lt"/>
            </a:endParaRPr>
          </a:p>
          <a:p>
            <a:pPr defTabSz="941923" eaLnBrk="1" fontAlgn="auto" hangingPunct="1">
              <a:spcBef>
                <a:spcPts val="0"/>
              </a:spcBef>
              <a:spcAft>
                <a:spcPts val="0"/>
              </a:spcAft>
              <a:defRPr/>
            </a:pPr>
            <a:r>
              <a:rPr lang="en-US" dirty="0" smtClean="0">
                <a:latin typeface="+mn-lt"/>
              </a:rPr>
              <a:t>Section 3 is a starting point to obtain job training, employment, and contracting opportunities. Section 3 is a starting point to homeownership. Once a Section 3 resident has obtained employment or contracting opportunities they have begun the first step to self-sufficiency. </a:t>
            </a:r>
          </a:p>
          <a:p>
            <a:pPr defTabSz="941923" eaLnBrk="1" fontAlgn="auto" hangingPunct="1">
              <a:spcBef>
                <a:spcPts val="0"/>
              </a:spcBef>
              <a:spcAft>
                <a:spcPts val="0"/>
              </a:spcAft>
              <a:defRPr/>
            </a:pPr>
            <a:endParaRPr lang="en-US"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8C04E868-066D-4480-B2B7-1554E4E95783}" type="slidenum">
              <a:rPr lang="en-US" smtClean="0"/>
              <a:pPr/>
              <a:t>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1923" eaLnBrk="1" fontAlgn="auto" hangingPunct="1">
              <a:spcBef>
                <a:spcPts val="0"/>
              </a:spcBef>
              <a:spcAft>
                <a:spcPts val="0"/>
              </a:spcAft>
              <a:defRPr/>
            </a:pPr>
            <a:r>
              <a:rPr lang="en-US" dirty="0" smtClean="0">
                <a:latin typeface="+mn-lt"/>
              </a:rPr>
              <a:t>Section 3 of the Housing and Urban Development Act of 1968 recognizes that the </a:t>
            </a:r>
            <a:r>
              <a:rPr lang="en-US" b="1" i="1" dirty="0" smtClean="0">
                <a:latin typeface="+mn-lt"/>
              </a:rPr>
              <a:t>normal expenditure</a:t>
            </a:r>
            <a:r>
              <a:rPr lang="en-US" dirty="0" smtClean="0">
                <a:latin typeface="+mn-lt"/>
              </a:rPr>
              <a:t> of certain HUD funds typically results in new jobs, contracts, and other economic opportunities; and when these opportunities are created, low- and very low-income persons residing in the community in which the funds are spent and the businesses that substantially employ them, shall receive priority consideration. </a:t>
            </a:r>
          </a:p>
          <a:p>
            <a:pPr defTabSz="941923" eaLnBrk="1" fontAlgn="auto" hangingPunct="1">
              <a:spcBef>
                <a:spcPts val="0"/>
              </a:spcBef>
              <a:spcAft>
                <a:spcPts val="0"/>
              </a:spcAft>
              <a:defRPr/>
            </a:pPr>
            <a:endParaRPr lang="en-US" dirty="0" smtClean="0">
              <a:latin typeface="+mn-lt"/>
            </a:endParaRPr>
          </a:p>
          <a:p>
            <a:pPr defTabSz="941923" eaLnBrk="1" fontAlgn="auto" hangingPunct="1">
              <a:spcBef>
                <a:spcPts val="0"/>
              </a:spcBef>
              <a:spcAft>
                <a:spcPts val="0"/>
              </a:spcAft>
              <a:defRPr/>
            </a:pPr>
            <a:r>
              <a:rPr lang="en-US" dirty="0" smtClean="0">
                <a:latin typeface="+mn-lt"/>
              </a:rPr>
              <a:t>Section 3 is a starting point to obtain job training, employment, and contracting opportunities. Section 3 is a starting point to homeownership. Once a Section 3 resident has obtained employment or contracting opportunities they have begun the first step to self-sufficiency. </a:t>
            </a:r>
          </a:p>
          <a:p>
            <a:pPr defTabSz="941923" eaLnBrk="1" fontAlgn="auto" hangingPunct="1">
              <a:spcBef>
                <a:spcPts val="0"/>
              </a:spcBef>
              <a:spcAft>
                <a:spcPts val="0"/>
              </a:spcAft>
              <a:defRPr/>
            </a:pPr>
            <a:endParaRPr lang="en-US"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8C04E868-066D-4480-B2B7-1554E4E95783}" type="slidenum">
              <a:rPr lang="en-US" smtClean="0"/>
              <a:pPr/>
              <a:t>10</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1923" eaLnBrk="1" fontAlgn="auto" hangingPunct="1">
              <a:spcBef>
                <a:spcPts val="0"/>
              </a:spcBef>
              <a:spcAft>
                <a:spcPts val="0"/>
              </a:spcAft>
              <a:defRPr/>
            </a:pPr>
            <a:r>
              <a:rPr lang="en-US" dirty="0" smtClean="0">
                <a:latin typeface="+mn-lt"/>
              </a:rPr>
              <a:t>Section 3 of the Housing and Urban Development Act of 1968 recognizes that the </a:t>
            </a:r>
            <a:r>
              <a:rPr lang="en-US" b="1" i="1" dirty="0" smtClean="0">
                <a:latin typeface="+mn-lt"/>
              </a:rPr>
              <a:t>normal expenditure</a:t>
            </a:r>
            <a:r>
              <a:rPr lang="en-US" dirty="0" smtClean="0">
                <a:latin typeface="+mn-lt"/>
              </a:rPr>
              <a:t> of certain HUD funds typically results in new jobs, contracts, and other economic opportunities; and when these opportunities are created, low- and very low-income persons residing in the community in which the funds are spent and the businesses that substantially employ them, shall receive priority consideration. </a:t>
            </a:r>
          </a:p>
          <a:p>
            <a:pPr defTabSz="941923" eaLnBrk="1" fontAlgn="auto" hangingPunct="1">
              <a:spcBef>
                <a:spcPts val="0"/>
              </a:spcBef>
              <a:spcAft>
                <a:spcPts val="0"/>
              </a:spcAft>
              <a:defRPr/>
            </a:pPr>
            <a:endParaRPr lang="en-US" dirty="0" smtClean="0">
              <a:latin typeface="+mn-lt"/>
            </a:endParaRPr>
          </a:p>
          <a:p>
            <a:pPr defTabSz="941923" eaLnBrk="1" fontAlgn="auto" hangingPunct="1">
              <a:spcBef>
                <a:spcPts val="0"/>
              </a:spcBef>
              <a:spcAft>
                <a:spcPts val="0"/>
              </a:spcAft>
              <a:defRPr/>
            </a:pPr>
            <a:r>
              <a:rPr lang="en-US" dirty="0" smtClean="0">
                <a:latin typeface="+mn-lt"/>
              </a:rPr>
              <a:t>Section 3 is a starting point to obtain job training, employment, and contracting opportunities. Section 3 is a starting point to homeownership. Once a Section 3 resident has obtained employment or contracting opportunities they have begun the first step to self-sufficiency. </a:t>
            </a:r>
          </a:p>
          <a:p>
            <a:pPr defTabSz="941923" eaLnBrk="1" fontAlgn="auto" hangingPunct="1">
              <a:spcBef>
                <a:spcPts val="0"/>
              </a:spcBef>
              <a:spcAft>
                <a:spcPts val="0"/>
              </a:spcAft>
              <a:defRPr/>
            </a:pPr>
            <a:endParaRPr lang="en-US"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8C04E868-066D-4480-B2B7-1554E4E95783}"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71BB526-8A42-49B4-B15F-8B772D68A0B0}" type="datetime1">
              <a:rPr lang="en-US"/>
              <a:pPr>
                <a:defRPr/>
              </a:pPr>
              <a:t>10/9/2013</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6" name="Rectangle 6"/>
          <p:cNvSpPr>
            <a:spLocks noGrp="1" noChangeArrowheads="1"/>
          </p:cNvSpPr>
          <p:nvPr>
            <p:ph type="sldNum" sz="quarter" idx="12"/>
          </p:nvPr>
        </p:nvSpPr>
        <p:spPr>
          <a:ln/>
        </p:spPr>
        <p:txBody>
          <a:bodyPr/>
          <a:lstStyle>
            <a:lvl1pPr>
              <a:defRPr/>
            </a:lvl1pPr>
          </a:lstStyle>
          <a:p>
            <a:pPr>
              <a:defRPr/>
            </a:pPr>
            <a:fld id="{41780D27-FB43-43ED-9D84-EE9C36DFB1FB}"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FFB7FBC-BEEC-49EF-9919-96338097E850}" type="datetime1">
              <a:rPr lang="en-US"/>
              <a:pPr>
                <a:defRPr/>
              </a:pPr>
              <a:t>10/9/2013</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6" name="Rectangle 6"/>
          <p:cNvSpPr>
            <a:spLocks noGrp="1" noChangeArrowheads="1"/>
          </p:cNvSpPr>
          <p:nvPr>
            <p:ph type="sldNum" sz="quarter" idx="12"/>
          </p:nvPr>
        </p:nvSpPr>
        <p:spPr>
          <a:ln/>
        </p:spPr>
        <p:txBody>
          <a:bodyPr/>
          <a:lstStyle>
            <a:lvl1pPr>
              <a:defRPr/>
            </a:lvl1pPr>
          </a:lstStyle>
          <a:p>
            <a:pPr>
              <a:defRPr/>
            </a:pPr>
            <a:fld id="{5A11EA5C-468A-4099-8409-1265AB2A0A9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fld id="{A3A43E83-7F92-4E1B-9B55-51508FB2CE6D}" type="datetime1">
              <a:rPr lang="en-US"/>
              <a:pPr>
                <a:defRPr/>
              </a:pPr>
              <a:t>10/9/2013</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6" name="Rectangle 6"/>
          <p:cNvSpPr>
            <a:spLocks noGrp="1" noChangeArrowheads="1"/>
          </p:cNvSpPr>
          <p:nvPr>
            <p:ph type="sldNum" sz="quarter" idx="12"/>
          </p:nvPr>
        </p:nvSpPr>
        <p:spPr>
          <a:ln/>
        </p:spPr>
        <p:txBody>
          <a:bodyPr/>
          <a:lstStyle>
            <a:lvl1pPr>
              <a:defRPr/>
            </a:lvl1pPr>
          </a:lstStyle>
          <a:p>
            <a:pPr>
              <a:defRPr/>
            </a:pPr>
            <a:fld id="{84AD4EE8-2E7F-4CD9-897D-D6D1B99AD295}"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DD766B3-9923-4409-8685-BFFF24584814}" type="datetime1">
              <a:rPr lang="en-US"/>
              <a:pPr>
                <a:defRPr/>
              </a:pPr>
              <a:t>10/9/2013</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6" name="Rectangle 6"/>
          <p:cNvSpPr>
            <a:spLocks noGrp="1" noChangeArrowheads="1"/>
          </p:cNvSpPr>
          <p:nvPr>
            <p:ph type="sldNum" sz="quarter" idx="12"/>
          </p:nvPr>
        </p:nvSpPr>
        <p:spPr>
          <a:ln/>
        </p:spPr>
        <p:txBody>
          <a:bodyPr/>
          <a:lstStyle>
            <a:lvl1pPr>
              <a:defRPr/>
            </a:lvl1pPr>
          </a:lstStyle>
          <a:p>
            <a:pPr>
              <a:defRPr/>
            </a:pPr>
            <a:fld id="{977DA0EF-427D-4F84-BFA2-CA2C3485C728}"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4A31D142-DB46-483E-BED2-7E9DB5CC289D}" type="datetime1">
              <a:rPr lang="en-US"/>
              <a:pPr>
                <a:defRPr/>
              </a:pPr>
              <a:t>10/9/2013</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7" name="Rectangle 6"/>
          <p:cNvSpPr>
            <a:spLocks noGrp="1" noChangeArrowheads="1"/>
          </p:cNvSpPr>
          <p:nvPr>
            <p:ph type="sldNum" sz="quarter" idx="12"/>
          </p:nvPr>
        </p:nvSpPr>
        <p:spPr>
          <a:ln/>
        </p:spPr>
        <p:txBody>
          <a:bodyPr/>
          <a:lstStyle>
            <a:lvl1pPr>
              <a:defRPr/>
            </a:lvl1pPr>
          </a:lstStyle>
          <a:p>
            <a:pPr>
              <a:defRPr/>
            </a:pPr>
            <a:fld id="{93874BC6-8861-4F3B-912C-8DB292D1026A}"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0015D203-4D13-4E32-A619-9351D0F1BCC6}" type="datetime1">
              <a:rPr lang="en-US"/>
              <a:pPr>
                <a:defRPr/>
              </a:pPr>
              <a:t>10/9/2013</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9" name="Rectangle 6"/>
          <p:cNvSpPr>
            <a:spLocks noGrp="1" noChangeArrowheads="1"/>
          </p:cNvSpPr>
          <p:nvPr>
            <p:ph type="sldNum" sz="quarter" idx="12"/>
          </p:nvPr>
        </p:nvSpPr>
        <p:spPr>
          <a:ln/>
        </p:spPr>
        <p:txBody>
          <a:bodyPr/>
          <a:lstStyle>
            <a:lvl1pPr>
              <a:defRPr/>
            </a:lvl1pPr>
          </a:lstStyle>
          <a:p>
            <a:pPr>
              <a:defRPr/>
            </a:pPr>
            <a:fld id="{E2DD0A80-289C-436B-B883-EF09B0E9B249}"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1B21AB7C-BCCF-4BA1-A4AF-701FB5F2A5E2}" type="datetime1">
              <a:rPr lang="en-US"/>
              <a:pPr>
                <a:defRPr/>
              </a:pPr>
              <a:t>10/9/2013</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5" name="Rectangle 6"/>
          <p:cNvSpPr>
            <a:spLocks noGrp="1" noChangeArrowheads="1"/>
          </p:cNvSpPr>
          <p:nvPr>
            <p:ph type="sldNum" sz="quarter" idx="12"/>
          </p:nvPr>
        </p:nvSpPr>
        <p:spPr>
          <a:ln/>
        </p:spPr>
        <p:txBody>
          <a:bodyPr/>
          <a:lstStyle>
            <a:lvl1pPr>
              <a:defRPr/>
            </a:lvl1pPr>
          </a:lstStyle>
          <a:p>
            <a:pPr>
              <a:defRPr/>
            </a:pPr>
            <a:fld id="{58D47E57-4C9E-44EE-B058-5C2438402C44}"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E191557-E7A1-40B0-BB8B-3E98FF4417F9}" type="datetime1">
              <a:rPr lang="en-US"/>
              <a:pPr>
                <a:defRPr/>
              </a:pPr>
              <a:t>10/9/2013</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4" name="Rectangle 6"/>
          <p:cNvSpPr>
            <a:spLocks noGrp="1" noChangeArrowheads="1"/>
          </p:cNvSpPr>
          <p:nvPr>
            <p:ph type="sldNum" sz="quarter" idx="12"/>
          </p:nvPr>
        </p:nvSpPr>
        <p:spPr>
          <a:ln/>
        </p:spPr>
        <p:txBody>
          <a:bodyPr/>
          <a:lstStyle>
            <a:lvl1pPr>
              <a:defRPr/>
            </a:lvl1pPr>
          </a:lstStyle>
          <a:p>
            <a:pPr>
              <a:defRPr/>
            </a:pPr>
            <a:fld id="{BE3E1E81-7677-4BF1-BA36-1A6E3FB18A24}"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F4325F3-5205-42DD-A02C-923F74CD9286}" type="datetime1">
              <a:rPr lang="en-US"/>
              <a:pPr>
                <a:defRPr/>
              </a:pPr>
              <a:t>10/9/2013</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7" name="Rectangle 6"/>
          <p:cNvSpPr>
            <a:spLocks noGrp="1" noChangeArrowheads="1"/>
          </p:cNvSpPr>
          <p:nvPr>
            <p:ph type="sldNum" sz="quarter" idx="12"/>
          </p:nvPr>
        </p:nvSpPr>
        <p:spPr>
          <a:ln/>
        </p:spPr>
        <p:txBody>
          <a:bodyPr/>
          <a:lstStyle>
            <a:lvl1pPr>
              <a:defRPr/>
            </a:lvl1pPr>
          </a:lstStyle>
          <a:p>
            <a:pPr>
              <a:defRPr/>
            </a:pPr>
            <a:fld id="{C75AC53C-6C2F-46AC-9EB6-69B47BFA1998}"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688C5D9-1A31-40E3-A2DE-67AE91A0D5F0}" type="datetime1">
              <a:rPr lang="en-US"/>
              <a:pPr>
                <a:defRPr/>
              </a:pPr>
              <a:t>10/9/2013</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7" name="Rectangle 6"/>
          <p:cNvSpPr>
            <a:spLocks noGrp="1" noChangeArrowheads="1"/>
          </p:cNvSpPr>
          <p:nvPr>
            <p:ph type="sldNum" sz="quarter" idx="12"/>
          </p:nvPr>
        </p:nvSpPr>
        <p:spPr>
          <a:ln/>
        </p:spPr>
        <p:txBody>
          <a:bodyPr/>
          <a:lstStyle>
            <a:lvl1pPr>
              <a:defRPr/>
            </a:lvl1pPr>
          </a:lstStyle>
          <a:p>
            <a:pPr>
              <a:defRPr/>
            </a:pPr>
            <a:fld id="{08085A5B-FC78-4991-9936-C1EB66CB5464}"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94BA907-E8F3-48BD-BD68-46794C74732E}" type="datetime1">
              <a:rPr lang="en-US"/>
              <a:pPr>
                <a:defRPr/>
              </a:pPr>
              <a:t>10/9/2013</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2/16/12</a:t>
            </a:r>
          </a:p>
        </p:txBody>
      </p:sp>
      <p:sp>
        <p:nvSpPr>
          <p:cNvPr id="6" name="Rectangle 6"/>
          <p:cNvSpPr>
            <a:spLocks noGrp="1" noChangeArrowheads="1"/>
          </p:cNvSpPr>
          <p:nvPr>
            <p:ph type="sldNum" sz="quarter" idx="12"/>
          </p:nvPr>
        </p:nvSpPr>
        <p:spPr>
          <a:ln/>
        </p:spPr>
        <p:txBody>
          <a:bodyPr/>
          <a:lstStyle>
            <a:lvl1pPr>
              <a:defRPr/>
            </a:lvl1pPr>
          </a:lstStyle>
          <a:p>
            <a:pPr>
              <a:defRPr/>
            </a:pPr>
            <a:fld id="{29FE5116-6CA5-46E2-A3D5-F8A6545E7D89}"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12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cs typeface="+mn-cs"/>
              </a:defRPr>
            </a:lvl1pPr>
          </a:lstStyle>
          <a:p>
            <a:pPr>
              <a:defRPr/>
            </a:pPr>
            <a:fld id="{773F639A-0ACE-4989-8FB4-AEED6768B586}" type="datetime1">
              <a:rPr lang="en-US"/>
              <a:pPr>
                <a:defRPr/>
              </a:pPr>
              <a:t>10/9/2013</a:t>
            </a:fld>
            <a:endParaRPr lang="en-US" alt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cs typeface="+mn-cs"/>
              </a:defRPr>
            </a:lvl1pPr>
          </a:lstStyle>
          <a:p>
            <a:pPr>
              <a:defRPr/>
            </a:pPr>
            <a:r>
              <a:rPr lang="en-US" altLang="en-US"/>
              <a:t>2/16/12</a:t>
            </a:r>
          </a:p>
        </p:txBody>
      </p:sp>
      <p:sp>
        <p:nvSpPr>
          <p:cNvPr id="512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cs typeface="+mn-cs"/>
              </a:defRPr>
            </a:lvl1pPr>
          </a:lstStyle>
          <a:p>
            <a:pPr>
              <a:defRPr/>
            </a:pPr>
            <a:fld id="{1B2B46F0-E207-41C7-9B0C-AC0DFC6B6576}" type="slidenum">
              <a:rPr lang="en-US" altLang="en-US"/>
              <a:pPr>
                <a:defRPr/>
              </a:pPr>
              <a:t>‹#›</a:t>
            </a:fld>
            <a:endParaRPr lang="en-US" altLang="en-US"/>
          </a:p>
        </p:txBody>
      </p:sp>
      <p:sp>
        <p:nvSpPr>
          <p:cNvPr id="5127"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cs typeface="+mn-cs"/>
            </a:endParaRPr>
          </a:p>
        </p:txBody>
      </p:sp>
      <p:sp>
        <p:nvSpPr>
          <p:cNvPr id="5128"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cplc.org/"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economistsoutlook.blogs.realtor.org/files/2013/06/060513a.p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economistsoutlook.blogs.realtor.org/files/2013/08/HoMrate.png" TargetMode="External"/><Relationship Id="rId1" Type="http://schemas.openxmlformats.org/officeDocument/2006/relationships/slideLayout" Target="../slideLayouts/slideLayout2.xml"/><Relationship Id="rId4" Type="http://schemas.openxmlformats.org/officeDocument/2006/relationships/hyperlink" Target="http://economistsoutlook.blogs.realtor.org/2013/09/05/markets-with-the-largest-change-in-homeownership-rate/"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www.huduser.org/datasets/fmr/fmrs/fy2013_code/2013summary.odn?inputname=METRO12060M12060*Fulton%20County&amp;county_select=yes&amp;state_name=Georgia&amp;statefp=13&amp;data=2013&amp;fmrtype=Final&amp;incpath=C:\HUDUser\wwwMain\datasets\fmr\fmrs\FY2013_code" TargetMode="External"/><Relationship Id="rId2" Type="http://schemas.openxmlformats.org/officeDocument/2006/relationships/hyperlink" Target="http://www.huduser.org/datasets/fmr/fmrs/fy2013_code/2013summary.odn?inputname=METRO38060M38060*Maricopa%20County&amp;county_select=yes&amp;state_name=Arizona&amp;statefp=4&amp;data=2013&amp;fmrtype=Final&amp;incpath=C:\HUDUser\wwwMain\datasets\fmr\fmrs\FY2013_cod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2008187"/>
          </a:xfrm>
        </p:spPr>
        <p:txBody>
          <a:bodyPr/>
          <a:lstStyle/>
          <a:p>
            <a:pPr algn="ctr"/>
            <a:r>
              <a:rPr lang="en-US" sz="4000" dirty="0" smtClean="0"/>
              <a:t>Piece by </a:t>
            </a:r>
            <a:r>
              <a:rPr lang="en-US" sz="4000" dirty="0" smtClean="0"/>
              <a:t>Piece</a:t>
            </a:r>
            <a:br>
              <a:rPr lang="en-US" sz="4000" dirty="0" smtClean="0"/>
            </a:br>
            <a:r>
              <a:rPr lang="en-US" sz="4000" dirty="0" smtClean="0"/>
              <a:t>Neighborhood Investment Conference</a:t>
            </a:r>
            <a:endParaRPr lang="en-US" sz="4000" dirty="0"/>
          </a:p>
        </p:txBody>
      </p:sp>
      <p:sp>
        <p:nvSpPr>
          <p:cNvPr id="3" name="Content Placeholder 2"/>
          <p:cNvSpPr>
            <a:spLocks noGrp="1"/>
          </p:cNvSpPr>
          <p:nvPr>
            <p:ph idx="1"/>
          </p:nvPr>
        </p:nvSpPr>
        <p:spPr>
          <a:xfrm>
            <a:off x="457200" y="2362200"/>
            <a:ext cx="8229600" cy="3768725"/>
          </a:xfrm>
        </p:spPr>
        <p:txBody>
          <a:bodyPr/>
          <a:lstStyle/>
          <a:p>
            <a:pPr algn="ctr">
              <a:buNone/>
            </a:pPr>
            <a:r>
              <a:rPr lang="en-US" sz="3600" i="1" dirty="0" smtClean="0"/>
              <a:t>Learning from </a:t>
            </a:r>
            <a:r>
              <a:rPr lang="en-US" sz="3600" i="1" dirty="0" smtClean="0"/>
              <a:t>Phoenix</a:t>
            </a:r>
          </a:p>
          <a:p>
            <a:pPr algn="ctr">
              <a:buNone/>
            </a:pPr>
            <a:endParaRPr lang="en-US" sz="800" i="1" dirty="0" smtClean="0"/>
          </a:p>
          <a:p>
            <a:pPr algn="ctr">
              <a:buNone/>
            </a:pPr>
            <a:endParaRPr lang="en-US" sz="800" dirty="0" smtClean="0"/>
          </a:p>
          <a:p>
            <a:pPr algn="ctr">
              <a:buNone/>
            </a:pPr>
            <a:r>
              <a:rPr lang="en-US" dirty="0" smtClean="0"/>
              <a:t>German </a:t>
            </a:r>
            <a:r>
              <a:rPr lang="en-US" dirty="0" smtClean="0"/>
              <a:t>Reyes</a:t>
            </a:r>
          </a:p>
          <a:p>
            <a:pPr algn="ctr">
              <a:buNone/>
            </a:pPr>
            <a:r>
              <a:rPr lang="en-US" dirty="0" smtClean="0"/>
              <a:t>VP, </a:t>
            </a:r>
            <a:r>
              <a:rPr lang="en-US" dirty="0" smtClean="0"/>
              <a:t>Community Stabilization</a:t>
            </a:r>
            <a:endParaRPr lang="en-US" dirty="0"/>
          </a:p>
        </p:txBody>
      </p:sp>
      <p:pic>
        <p:nvPicPr>
          <p:cNvPr id="4" name="Picture 4" descr="CPLC logo tag 4C.jpg"/>
          <p:cNvPicPr>
            <a:picLocks noChangeAspect="1"/>
          </p:cNvPicPr>
          <p:nvPr/>
        </p:nvPicPr>
        <p:blipFill>
          <a:blip r:embed="rId2" cstate="print"/>
          <a:srcRect/>
          <a:stretch>
            <a:fillRect/>
          </a:stretch>
        </p:blipFill>
        <p:spPr bwMode="auto">
          <a:xfrm>
            <a:off x="2514600" y="4876800"/>
            <a:ext cx="4005947"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62000"/>
          </a:xfrm>
        </p:spPr>
        <p:txBody>
          <a:bodyPr>
            <a:normAutofit/>
          </a:bodyPr>
          <a:lstStyle/>
          <a:p>
            <a:r>
              <a:rPr lang="en-US" sz="3600" dirty="0" smtClean="0"/>
              <a:t>CPLC’s NSP2 National Program – Jobs!</a:t>
            </a:r>
            <a:endParaRPr lang="en-US" sz="3600" dirty="0"/>
          </a:p>
        </p:txBody>
      </p:sp>
      <p:sp>
        <p:nvSpPr>
          <p:cNvPr id="3" name="Content Placeholder 2"/>
          <p:cNvSpPr>
            <a:spLocks noGrp="1"/>
          </p:cNvSpPr>
          <p:nvPr>
            <p:ph sz="quarter" idx="1"/>
          </p:nvPr>
        </p:nvSpPr>
        <p:spPr>
          <a:xfrm>
            <a:off x="301752" y="1447800"/>
            <a:ext cx="8503920" cy="5029200"/>
          </a:xfrm>
        </p:spPr>
        <p:txBody>
          <a:bodyPr/>
          <a:lstStyle/>
          <a:p>
            <a:r>
              <a:rPr lang="en-US" sz="2400" dirty="0" smtClean="0"/>
              <a:t>Section 3 extremely important in strategy implementation</a:t>
            </a:r>
          </a:p>
          <a:p>
            <a:pPr lvl="1"/>
            <a:r>
              <a:rPr lang="en-US" sz="2400" dirty="0" smtClean="0"/>
              <a:t>Creating local job opportunities to individuals</a:t>
            </a:r>
          </a:p>
          <a:p>
            <a:pPr lvl="1"/>
            <a:r>
              <a:rPr lang="en-US" sz="2400" dirty="0" smtClean="0"/>
              <a:t>Creating local contract opportunities to contractors</a:t>
            </a:r>
          </a:p>
          <a:p>
            <a:r>
              <a:rPr lang="en-US" sz="2400" dirty="0" smtClean="0"/>
              <a:t>Great success in creating and retaining jobs</a:t>
            </a:r>
          </a:p>
          <a:p>
            <a:r>
              <a:rPr lang="en-US" sz="2400" dirty="0" smtClean="0"/>
              <a:t>Created a measurable outcome illustrating the opportunity of job creation and economic development using federal funds/stimulus…but something that can be replicated in open market</a:t>
            </a:r>
            <a:endParaRPr lang="en-US" sz="2400" dirty="0" smtClean="0"/>
          </a:p>
          <a:p>
            <a:pPr lvl="1"/>
            <a:endParaRPr lang="en-US" sz="2400" dirty="0" smtClean="0"/>
          </a:p>
          <a:p>
            <a:pPr lvl="1"/>
            <a:endParaRPr lang="en-US" sz="2400" dirty="0" smtClean="0"/>
          </a:p>
          <a:p>
            <a:pPr>
              <a:buNone/>
            </a:pPr>
            <a:endParaRPr lang="en-US" sz="2800" dirty="0" smtClean="0"/>
          </a:p>
          <a:p>
            <a:pPr>
              <a:buNone/>
            </a:pPr>
            <a:endParaRPr lang="en-US" dirty="0" smtClean="0"/>
          </a:p>
          <a:p>
            <a:pPr lvl="2"/>
            <a:endParaRPr lang="en-US" sz="1600" dirty="0" smtClean="0"/>
          </a:p>
          <a:p>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62000"/>
          </a:xfrm>
        </p:spPr>
        <p:txBody>
          <a:bodyPr>
            <a:normAutofit/>
          </a:bodyPr>
          <a:lstStyle/>
          <a:p>
            <a:pPr algn="ctr"/>
            <a:r>
              <a:rPr lang="en-US" sz="3600" dirty="0" smtClean="0"/>
              <a:t>Learning from “NSP2” Phoenix</a:t>
            </a:r>
            <a:endParaRPr lang="en-US" sz="3600" dirty="0"/>
          </a:p>
        </p:txBody>
      </p:sp>
      <p:sp>
        <p:nvSpPr>
          <p:cNvPr id="3" name="Content Placeholder 2"/>
          <p:cNvSpPr>
            <a:spLocks noGrp="1"/>
          </p:cNvSpPr>
          <p:nvPr>
            <p:ph sz="quarter" idx="1"/>
          </p:nvPr>
        </p:nvSpPr>
        <p:spPr>
          <a:xfrm>
            <a:off x="609600" y="1447800"/>
            <a:ext cx="7848600" cy="4648200"/>
          </a:xfrm>
        </p:spPr>
        <p:txBody>
          <a:bodyPr/>
          <a:lstStyle/>
          <a:p>
            <a:pPr>
              <a:buFont typeface="Arial" pitchFamily="34" charset="0"/>
              <a:buChar char="•"/>
            </a:pPr>
            <a:r>
              <a:rPr lang="en-US" sz="1600" dirty="0" smtClean="0"/>
              <a:t>Significant learning from single family REO development (</a:t>
            </a:r>
            <a:r>
              <a:rPr lang="en-US" sz="1600" dirty="0" err="1" smtClean="0"/>
              <a:t>acq</a:t>
            </a:r>
            <a:r>
              <a:rPr lang="en-US" sz="1600" dirty="0" smtClean="0"/>
              <a:t>, rehab and resale)</a:t>
            </a:r>
          </a:p>
          <a:p>
            <a:pPr>
              <a:buFont typeface="Arial" pitchFamily="34" charset="0"/>
              <a:buChar char="•"/>
            </a:pPr>
            <a:endParaRPr lang="en-US" sz="1600" dirty="0" smtClean="0"/>
          </a:p>
          <a:p>
            <a:pPr>
              <a:buFont typeface="Arial" pitchFamily="34" charset="0"/>
              <a:buChar char="•"/>
            </a:pPr>
            <a:r>
              <a:rPr lang="en-US" sz="1600" dirty="0" smtClean="0"/>
              <a:t>Estimation of rehab critical</a:t>
            </a:r>
          </a:p>
          <a:p>
            <a:pPr lvl="1">
              <a:buFont typeface="Arial" pitchFamily="34" charset="0"/>
              <a:buChar char="•"/>
            </a:pPr>
            <a:r>
              <a:rPr lang="en-US" sz="1600" dirty="0" smtClean="0"/>
              <a:t>25-30% of Acquisition Price was reasonable</a:t>
            </a:r>
          </a:p>
          <a:p>
            <a:pPr lvl="1">
              <a:buFont typeface="Arial" pitchFamily="34" charset="0"/>
              <a:buChar char="•"/>
            </a:pPr>
            <a:endParaRPr lang="en-US" sz="1600" dirty="0" smtClean="0"/>
          </a:p>
          <a:p>
            <a:pPr>
              <a:buFont typeface="Arial" pitchFamily="34" charset="0"/>
              <a:buChar char="•"/>
            </a:pPr>
            <a:r>
              <a:rPr lang="en-US" sz="1600" dirty="0" smtClean="0"/>
              <a:t>CPLC witnessed price increases over the last </a:t>
            </a:r>
            <a:r>
              <a:rPr lang="en-US" sz="1600" dirty="0" smtClean="0"/>
              <a:t>2-3 </a:t>
            </a:r>
            <a:r>
              <a:rPr lang="en-US" sz="1600" dirty="0" smtClean="0"/>
              <a:t>years prior to frantic activity in </a:t>
            </a:r>
            <a:r>
              <a:rPr lang="en-US" sz="1600" dirty="0" err="1" smtClean="0"/>
              <a:t>Phx</a:t>
            </a:r>
            <a:r>
              <a:rPr lang="en-US" sz="1600" dirty="0" smtClean="0"/>
              <a:t> area</a:t>
            </a:r>
          </a:p>
          <a:p>
            <a:pPr lvl="1">
              <a:buFont typeface="Arial" pitchFamily="34" charset="0"/>
              <a:buChar char="•"/>
            </a:pPr>
            <a:r>
              <a:rPr lang="en-US" sz="1600" dirty="0" smtClean="0"/>
              <a:t>For example, early on, It was common to leave significant development subsidy…</a:t>
            </a:r>
          </a:p>
          <a:p>
            <a:pPr lvl="2"/>
            <a:r>
              <a:rPr lang="en-US" sz="1600" dirty="0" smtClean="0"/>
              <a:t>TDC: $90,000 acquisition + $30000 rehab -</a:t>
            </a:r>
            <a:r>
              <a:rPr lang="en-US" sz="1600" dirty="0" smtClean="0">
                <a:sym typeface="Wingdings" pitchFamily="2" charset="2"/>
              </a:rPr>
              <a:t> sell for $100,000</a:t>
            </a:r>
          </a:p>
          <a:p>
            <a:pPr lvl="1">
              <a:buFont typeface="Arial" pitchFamily="34" charset="0"/>
              <a:buChar char="•"/>
            </a:pPr>
            <a:r>
              <a:rPr lang="en-US" sz="1600" dirty="0" smtClean="0">
                <a:sym typeface="Wingdings" pitchFamily="2" charset="2"/>
              </a:rPr>
              <a:t>Approximately two years ago, values were rising fast:</a:t>
            </a:r>
          </a:p>
          <a:p>
            <a:pPr lvl="2"/>
            <a:r>
              <a:rPr lang="en-US" sz="1600" dirty="0" smtClean="0">
                <a:sym typeface="Wingdings" pitchFamily="2" charset="2"/>
              </a:rPr>
              <a:t>TDC: $100,000 acquisition + $30,000 rehab - appraised values  </a:t>
            </a:r>
            <a:r>
              <a:rPr lang="en-US" sz="1600" dirty="0" smtClean="0">
                <a:sym typeface="Wingdings" pitchFamily="2" charset="2"/>
              </a:rPr>
              <a:t>were greater than $130,000</a:t>
            </a:r>
            <a:endParaRPr lang="en-US" sz="1600" dirty="0" smtClean="0">
              <a:sym typeface="Wingdings" pitchFamily="2" charset="2"/>
            </a:endParaRPr>
          </a:p>
          <a:p>
            <a:pPr lvl="2"/>
            <a:r>
              <a:rPr lang="en-US" sz="1600" dirty="0" smtClean="0">
                <a:sym typeface="Wingdings" pitchFamily="2" charset="2"/>
              </a:rPr>
              <a:t>Prices increases in excess of 30% when same property was </a:t>
            </a:r>
            <a:r>
              <a:rPr lang="en-US" sz="1600" dirty="0" smtClean="0">
                <a:sym typeface="Wingdings" pitchFamily="2" charset="2"/>
              </a:rPr>
              <a:t>re-sold became common (market trend was noticeably positive)</a:t>
            </a:r>
          </a:p>
          <a:p>
            <a:pPr lvl="2"/>
            <a:r>
              <a:rPr lang="en-US" sz="1600" dirty="0" smtClean="0">
                <a:sym typeface="Wingdings" pitchFamily="2" charset="2"/>
              </a:rPr>
              <a:t>Effectively </a:t>
            </a:r>
            <a:r>
              <a:rPr lang="en-US" sz="1600" dirty="0" smtClean="0">
                <a:sym typeface="Wingdings" pitchFamily="2" charset="2"/>
              </a:rPr>
              <a:t>presented a value-proposition for investors</a:t>
            </a:r>
            <a:endParaRPr lang="en-US" sz="1600" dirty="0" smtClean="0"/>
          </a:p>
          <a:p>
            <a:pPr lvl="1"/>
            <a:endParaRPr lang="en-US" sz="1600" dirty="0" smtClean="0"/>
          </a:p>
          <a:p>
            <a:pPr>
              <a:buNone/>
            </a:pPr>
            <a:endParaRPr lang="en-US" sz="1600" dirty="0" smtClean="0"/>
          </a:p>
          <a:p>
            <a:pPr>
              <a:buNone/>
            </a:pPr>
            <a:endParaRPr lang="en-US" sz="1600" dirty="0" smtClean="0"/>
          </a:p>
          <a:p>
            <a:pPr lvl="2"/>
            <a:endParaRPr lang="en-US" sz="1600" dirty="0" smtClean="0"/>
          </a:p>
          <a:p>
            <a:endParaRPr lang="en-US" sz="1600" dirty="0" smtClean="0"/>
          </a:p>
          <a:p>
            <a:pPr lvl="1"/>
            <a:endParaRPr lang="en-US" sz="1600" dirty="0" smtClean="0"/>
          </a:p>
          <a:p>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362075"/>
          </a:xfrm>
        </p:spPr>
        <p:txBody>
          <a:bodyPr/>
          <a:lstStyle/>
          <a:p>
            <a:r>
              <a:rPr lang="en-US" dirty="0" smtClean="0"/>
              <a:t>Learning from Phoenix</a:t>
            </a:r>
            <a:br>
              <a:rPr lang="en-US" dirty="0" smtClean="0"/>
            </a:br>
            <a:endParaRPr lang="en-US" dirty="0"/>
          </a:p>
        </p:txBody>
      </p:sp>
      <p:sp>
        <p:nvSpPr>
          <p:cNvPr id="3" name="Text Placeholder 2"/>
          <p:cNvSpPr>
            <a:spLocks noGrp="1"/>
          </p:cNvSpPr>
          <p:nvPr>
            <p:ph type="body" idx="1"/>
          </p:nvPr>
        </p:nvSpPr>
        <p:spPr>
          <a:xfrm>
            <a:off x="722313" y="2906713"/>
            <a:ext cx="7772400" cy="750887"/>
          </a:xfrm>
        </p:spPr>
        <p:txBody>
          <a:bodyPr/>
          <a:lstStyle/>
          <a:p>
            <a:pPr algn="ctr"/>
            <a:r>
              <a:rPr lang="en-US" dirty="0" smtClean="0"/>
              <a:t>Atlanta  &amp; Phoenix Markets</a:t>
            </a:r>
            <a:endParaRPr lang="en-US" dirty="0"/>
          </a:p>
        </p:txBody>
      </p:sp>
      <p:sp>
        <p:nvSpPr>
          <p:cNvPr id="4" name="Footer Placeholder 3"/>
          <p:cNvSpPr>
            <a:spLocks noGrp="1"/>
          </p:cNvSpPr>
          <p:nvPr>
            <p:ph type="ftr" sz="quarter" idx="11"/>
          </p:nvPr>
        </p:nvSpPr>
        <p:spPr/>
        <p:txBody>
          <a:bodyPr/>
          <a:lstStyle/>
          <a:p>
            <a:pPr>
              <a:defRPr/>
            </a:pPr>
            <a:r>
              <a:rPr lang="en-US" altLang="en-US" smtClean="0"/>
              <a:t>2/16/12</a:t>
            </a:r>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772400" cy="1362075"/>
          </a:xfrm>
        </p:spPr>
        <p:txBody>
          <a:bodyPr/>
          <a:lstStyle/>
          <a:p>
            <a:r>
              <a:rPr lang="en-US" dirty="0" smtClean="0"/>
              <a:t>Real Estate Market   Snapshot</a:t>
            </a:r>
            <a:endParaRPr lang="en-US" dirty="0"/>
          </a:p>
        </p:txBody>
      </p:sp>
      <p:graphicFrame>
        <p:nvGraphicFramePr>
          <p:cNvPr id="3" name="Chart 2"/>
          <p:cNvGraphicFramePr/>
          <p:nvPr/>
        </p:nvGraphicFramePr>
        <p:xfrm>
          <a:off x="1104900" y="1914525"/>
          <a:ext cx="6934200" cy="30289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algn="ctr"/>
            <a:r>
              <a:rPr lang="en-US" dirty="0" smtClean="0"/>
              <a:t>A Comparison of Markets</a:t>
            </a:r>
          </a:p>
        </p:txBody>
      </p:sp>
      <p:sp>
        <p:nvSpPr>
          <p:cNvPr id="2052" name="TextBox 3"/>
          <p:cNvSpPr txBox="1">
            <a:spLocks noChangeArrowheads="1"/>
          </p:cNvSpPr>
          <p:nvPr/>
        </p:nvSpPr>
        <p:spPr bwMode="auto">
          <a:xfrm>
            <a:off x="381000" y="6400800"/>
            <a:ext cx="8534400" cy="381000"/>
          </a:xfrm>
          <a:prstGeom prst="rect">
            <a:avLst/>
          </a:prstGeom>
          <a:noFill/>
          <a:ln w="9525">
            <a:noFill/>
            <a:miter lim="800000"/>
            <a:headEnd/>
            <a:tailEnd/>
          </a:ln>
        </p:spPr>
        <p:txBody>
          <a:bodyPr>
            <a:spAutoFit/>
          </a:bodyPr>
          <a:lstStyle/>
          <a:p>
            <a:pPr algn="ctr"/>
            <a:r>
              <a:rPr lang="en-US" dirty="0" smtClean="0"/>
              <a:t>                                 </a:t>
            </a:r>
            <a:r>
              <a:rPr lang="en-US" u="sng" dirty="0" smtClean="0"/>
              <a:t>      </a:t>
            </a:r>
            <a:r>
              <a:rPr lang="en-US" dirty="0" smtClean="0"/>
              <a:t>                                 </a:t>
            </a:r>
            <a:endParaRPr lang="en-US" dirty="0"/>
          </a:p>
        </p:txBody>
      </p:sp>
      <p:pic>
        <p:nvPicPr>
          <p:cNvPr id="2053" name="Picture 4" descr="CPLC logo tag 4C.jpg"/>
          <p:cNvPicPr>
            <a:picLocks noChangeAspect="1"/>
          </p:cNvPicPr>
          <p:nvPr/>
        </p:nvPicPr>
        <p:blipFill>
          <a:blip r:embed="rId2" cstate="print"/>
          <a:srcRect/>
          <a:stretch>
            <a:fillRect/>
          </a:stretch>
        </p:blipFill>
        <p:spPr bwMode="auto">
          <a:xfrm>
            <a:off x="457200" y="6281738"/>
            <a:ext cx="1752600" cy="500062"/>
          </a:xfrm>
          <a:prstGeom prst="rect">
            <a:avLst/>
          </a:prstGeom>
          <a:noFill/>
          <a:ln w="9525">
            <a:noFill/>
            <a:miter lim="800000"/>
            <a:headEnd/>
            <a:tailEnd/>
          </a:ln>
        </p:spPr>
      </p:pic>
      <p:sp>
        <p:nvSpPr>
          <p:cNvPr id="6" name="Footer Placeholder 4"/>
          <p:cNvSpPr>
            <a:spLocks noGrp="1"/>
          </p:cNvSpPr>
          <p:nvPr>
            <p:ph type="ftr" sz="quarter" idx="11"/>
          </p:nvPr>
        </p:nvSpPr>
        <p:spPr>
          <a:xfrm>
            <a:off x="7696200" y="6400800"/>
            <a:ext cx="1219200" cy="304800"/>
          </a:xfrm>
        </p:spPr>
        <p:txBody>
          <a:bodyPr/>
          <a:lstStyle/>
          <a:p>
            <a:pPr>
              <a:defRPr/>
            </a:pPr>
            <a:r>
              <a:rPr lang="en-US" altLang="en-US" dirty="0" err="1" smtClean="0"/>
              <a:t>Gr</a:t>
            </a:r>
            <a:r>
              <a:rPr lang="en-US" altLang="en-US" dirty="0" smtClean="0"/>
              <a:t> 101013</a:t>
            </a:r>
            <a:endParaRPr lang="en-US" altLang="en-US" dirty="0"/>
          </a:p>
        </p:txBody>
      </p:sp>
      <p:graphicFrame>
        <p:nvGraphicFramePr>
          <p:cNvPr id="8" name="Chart 7"/>
          <p:cNvGraphicFramePr/>
          <p:nvPr/>
        </p:nvGraphicFramePr>
        <p:xfrm>
          <a:off x="533400" y="1666874"/>
          <a:ext cx="8305800" cy="435292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algn="ctr"/>
            <a:r>
              <a:rPr lang="en-US" dirty="0" smtClean="0"/>
              <a:t>A Comparison of Markets</a:t>
            </a:r>
          </a:p>
        </p:txBody>
      </p:sp>
      <p:sp>
        <p:nvSpPr>
          <p:cNvPr id="2052" name="TextBox 3"/>
          <p:cNvSpPr txBox="1">
            <a:spLocks noChangeArrowheads="1"/>
          </p:cNvSpPr>
          <p:nvPr/>
        </p:nvSpPr>
        <p:spPr bwMode="auto">
          <a:xfrm>
            <a:off x="381000" y="6400800"/>
            <a:ext cx="8534400" cy="381000"/>
          </a:xfrm>
          <a:prstGeom prst="rect">
            <a:avLst/>
          </a:prstGeom>
          <a:noFill/>
          <a:ln w="9525">
            <a:noFill/>
            <a:miter lim="800000"/>
            <a:headEnd/>
            <a:tailEnd/>
          </a:ln>
        </p:spPr>
        <p:txBody>
          <a:bodyPr>
            <a:spAutoFit/>
          </a:bodyPr>
          <a:lstStyle/>
          <a:p>
            <a:pPr algn="ctr"/>
            <a:r>
              <a:rPr lang="en-US" dirty="0" smtClean="0"/>
              <a:t>                                 </a:t>
            </a:r>
            <a:r>
              <a:rPr lang="en-US" u="sng" dirty="0" smtClean="0"/>
              <a:t>      </a:t>
            </a:r>
            <a:r>
              <a:rPr lang="en-US" dirty="0" smtClean="0"/>
              <a:t>                                 </a:t>
            </a:r>
            <a:endParaRPr lang="en-US" dirty="0"/>
          </a:p>
        </p:txBody>
      </p:sp>
      <p:pic>
        <p:nvPicPr>
          <p:cNvPr id="2053" name="Picture 4" descr="CPLC logo tag 4C.jpg"/>
          <p:cNvPicPr>
            <a:picLocks noChangeAspect="1"/>
          </p:cNvPicPr>
          <p:nvPr/>
        </p:nvPicPr>
        <p:blipFill>
          <a:blip r:embed="rId2" cstate="print"/>
          <a:srcRect/>
          <a:stretch>
            <a:fillRect/>
          </a:stretch>
        </p:blipFill>
        <p:spPr bwMode="auto">
          <a:xfrm>
            <a:off x="457200" y="6281738"/>
            <a:ext cx="1752600" cy="500062"/>
          </a:xfrm>
          <a:prstGeom prst="rect">
            <a:avLst/>
          </a:prstGeom>
          <a:noFill/>
          <a:ln w="9525">
            <a:noFill/>
            <a:miter lim="800000"/>
            <a:headEnd/>
            <a:tailEnd/>
          </a:ln>
        </p:spPr>
      </p:pic>
      <p:sp>
        <p:nvSpPr>
          <p:cNvPr id="6" name="Footer Placeholder 4"/>
          <p:cNvSpPr>
            <a:spLocks noGrp="1"/>
          </p:cNvSpPr>
          <p:nvPr>
            <p:ph type="ftr" sz="quarter" idx="11"/>
          </p:nvPr>
        </p:nvSpPr>
        <p:spPr>
          <a:xfrm>
            <a:off x="7696200" y="6400800"/>
            <a:ext cx="1219200" cy="304800"/>
          </a:xfrm>
        </p:spPr>
        <p:txBody>
          <a:bodyPr/>
          <a:lstStyle/>
          <a:p>
            <a:pPr>
              <a:defRPr/>
            </a:pPr>
            <a:r>
              <a:rPr lang="en-US" altLang="en-US" dirty="0" err="1" smtClean="0"/>
              <a:t>Gr</a:t>
            </a:r>
            <a:r>
              <a:rPr lang="en-US" altLang="en-US" dirty="0" smtClean="0"/>
              <a:t> 101013</a:t>
            </a:r>
            <a:endParaRPr lang="en-US" altLang="en-US" dirty="0"/>
          </a:p>
        </p:txBody>
      </p:sp>
      <p:graphicFrame>
        <p:nvGraphicFramePr>
          <p:cNvPr id="7" name="Table 6"/>
          <p:cNvGraphicFramePr>
            <a:graphicFrameLocks noGrp="1"/>
          </p:cNvGraphicFramePr>
          <p:nvPr/>
        </p:nvGraphicFramePr>
        <p:xfrm>
          <a:off x="762000" y="1371597"/>
          <a:ext cx="7772400" cy="4490723"/>
        </p:xfrm>
        <a:graphic>
          <a:graphicData uri="http://schemas.openxmlformats.org/drawingml/2006/table">
            <a:tbl>
              <a:tblPr/>
              <a:tblGrid>
                <a:gridCol w="2590800"/>
                <a:gridCol w="1295400"/>
                <a:gridCol w="3886200"/>
              </a:tblGrid>
              <a:tr h="550633">
                <a:tc>
                  <a:txBody>
                    <a:bodyPr/>
                    <a:lstStyle/>
                    <a:p>
                      <a:pPr algn="ctr" fontAlgn="b"/>
                      <a:r>
                        <a:rPr lang="en-US" sz="1200" b="1" i="0" u="none" strike="noStrike" dirty="0">
                          <a:latin typeface="Geogrotesque Rg"/>
                        </a:rPr>
                        <a:t>Effective date </a:t>
                      </a:r>
                    </a:p>
                  </a:txBody>
                  <a:tcPr marL="0" marR="0" marT="0" marB="0" anchor="b">
                    <a:lnL>
                      <a:noFill/>
                    </a:lnL>
                    <a:lnR>
                      <a:noFill/>
                    </a:lnR>
                    <a:lnT>
                      <a:noFill/>
                    </a:lnT>
                    <a:lnB>
                      <a:noFill/>
                    </a:lnB>
                  </a:tcPr>
                </a:tc>
                <a:tc>
                  <a:txBody>
                    <a:bodyPr/>
                    <a:lstStyle/>
                    <a:p>
                      <a:pPr algn="ctr" fontAlgn="b"/>
                      <a:r>
                        <a:rPr lang="en-US" sz="1200" b="1" i="0" u="none" strike="noStrike" dirty="0">
                          <a:latin typeface="Geogrotesque Rg"/>
                        </a:rPr>
                        <a:t>S&amp;P/Case-</a:t>
                      </a:r>
                      <a:r>
                        <a:rPr lang="en-US" sz="1200" b="1" i="0" u="none" strike="noStrike" dirty="0" err="1">
                          <a:latin typeface="Geogrotesque Rg"/>
                        </a:rPr>
                        <a:t>Shiller</a:t>
                      </a:r>
                      <a:r>
                        <a:rPr lang="en-US" sz="1200" b="1" i="0" u="none" strike="noStrike" dirty="0">
                          <a:latin typeface="Geogrotesque Rg"/>
                        </a:rPr>
                        <a:t> GA-Atlanta Home Price Index</a:t>
                      </a:r>
                    </a:p>
                  </a:txBody>
                  <a:tcPr marL="0" marR="0" marT="0" marB="0" anchor="b">
                    <a:lnL>
                      <a:noFill/>
                    </a:lnL>
                    <a:lnR>
                      <a:noFill/>
                    </a:lnR>
                    <a:lnT>
                      <a:noFill/>
                    </a:lnT>
                    <a:lnB>
                      <a:noFill/>
                    </a:lnB>
                  </a:tcPr>
                </a:tc>
                <a:tc>
                  <a:txBody>
                    <a:bodyPr/>
                    <a:lstStyle/>
                    <a:p>
                      <a:pPr algn="ctr" fontAlgn="b"/>
                      <a:r>
                        <a:rPr lang="en-US" sz="1200" b="1" i="0" u="none" strike="noStrike" dirty="0">
                          <a:latin typeface="Geogrotesque Rg"/>
                        </a:rPr>
                        <a:t>S&amp;P/Case-</a:t>
                      </a:r>
                      <a:r>
                        <a:rPr lang="en-US" sz="1200" b="1" i="0" u="none" strike="noStrike" dirty="0" err="1">
                          <a:latin typeface="Geogrotesque Rg"/>
                        </a:rPr>
                        <a:t>Shiller</a:t>
                      </a:r>
                      <a:r>
                        <a:rPr lang="en-US" sz="1200" b="1" i="0" u="none" strike="noStrike" dirty="0">
                          <a:latin typeface="Geogrotesque Rg"/>
                        </a:rPr>
                        <a:t> GA-Phoenix Home Price Index</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Jun-2012</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91.75</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114.68</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Jul-2012</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94.15</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117.22</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Aug-2012</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95.8</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119.28</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Sep-2012</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96.06</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120.65</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Oct-2012</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95.6</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122.39</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Nov-2012</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95.68</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124.16</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Dec-2012</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95.95</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125.33</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Jan-2013</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96.98</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126.69</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Feb-2013</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97.01</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128.1</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Mar-2013</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98.25</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130.29</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Apr-2013</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102.01</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132.47</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May-2013</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105.51</a:t>
                      </a:r>
                    </a:p>
                  </a:txBody>
                  <a:tcPr marL="0" marR="0" marT="0" marB="0" anchor="b">
                    <a:lnL>
                      <a:noFill/>
                    </a:lnL>
                    <a:lnR>
                      <a:noFill/>
                    </a:lnR>
                    <a:lnT>
                      <a:noFill/>
                    </a:lnT>
                    <a:lnB>
                      <a:noFill/>
                    </a:lnB>
                  </a:tcPr>
                </a:tc>
                <a:tc>
                  <a:txBody>
                    <a:bodyPr/>
                    <a:lstStyle/>
                    <a:p>
                      <a:pPr algn="ctr" fontAlgn="b"/>
                      <a:r>
                        <a:rPr lang="en-US" sz="1200" b="0" i="0" u="none" strike="noStrike" dirty="0">
                          <a:latin typeface="Geogrotesque Rg"/>
                        </a:rPr>
                        <a:t>134.97</a:t>
                      </a:r>
                    </a:p>
                  </a:txBody>
                  <a:tcPr marL="0" marR="0" marT="0" marB="0" anchor="b">
                    <a:lnL>
                      <a:noFill/>
                    </a:lnL>
                    <a:lnR>
                      <a:noFill/>
                    </a:lnR>
                    <a:lnT>
                      <a:noFill/>
                    </a:lnT>
                    <a:lnB>
                      <a:noFill/>
                    </a:lnB>
                  </a:tcPr>
                </a:tc>
              </a:tr>
              <a:tr h="281435">
                <a:tc>
                  <a:txBody>
                    <a:bodyPr/>
                    <a:lstStyle/>
                    <a:p>
                      <a:pPr algn="ctr" fontAlgn="b"/>
                      <a:r>
                        <a:rPr lang="en-US" sz="1200" b="0" i="0" u="none" strike="noStrike">
                          <a:latin typeface="Geogrotesque Rg"/>
                        </a:rPr>
                        <a:t>Jun-2013</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109.15</a:t>
                      </a:r>
                    </a:p>
                  </a:txBody>
                  <a:tcPr marL="0" marR="0" marT="0" marB="0" anchor="b">
                    <a:lnL>
                      <a:noFill/>
                    </a:lnL>
                    <a:lnR>
                      <a:noFill/>
                    </a:lnR>
                    <a:lnT>
                      <a:noFill/>
                    </a:lnT>
                    <a:lnB>
                      <a:noFill/>
                    </a:lnB>
                  </a:tcPr>
                </a:tc>
                <a:tc>
                  <a:txBody>
                    <a:bodyPr/>
                    <a:lstStyle/>
                    <a:p>
                      <a:pPr algn="ctr" fontAlgn="b"/>
                      <a:r>
                        <a:rPr lang="en-US" sz="1200" b="0" i="0" u="none" strike="noStrike">
                          <a:latin typeface="Geogrotesque Rg"/>
                        </a:rPr>
                        <a:t>137.36</a:t>
                      </a:r>
                    </a:p>
                  </a:txBody>
                  <a:tcPr marL="0" marR="0" marT="0" marB="0" anchor="b">
                    <a:lnL>
                      <a:noFill/>
                    </a:lnL>
                    <a:lnR>
                      <a:noFill/>
                    </a:lnR>
                    <a:lnT>
                      <a:noFill/>
                    </a:lnT>
                    <a:lnB>
                      <a:noFill/>
                    </a:lnB>
                  </a:tcPr>
                </a:tc>
              </a:tr>
              <a:tr h="281435">
                <a:tc>
                  <a:txBody>
                    <a:bodyPr/>
                    <a:lstStyle/>
                    <a:p>
                      <a:pPr algn="ctr" fontAlgn="b"/>
                      <a:r>
                        <a:rPr lang="en-US" sz="1200" b="0" i="0" u="none" strike="noStrike" dirty="0">
                          <a:latin typeface="Geogrotesque Rg"/>
                        </a:rPr>
                        <a:t>Jul-2013</a:t>
                      </a:r>
                    </a:p>
                  </a:txBody>
                  <a:tcPr marL="0" marR="0" marT="0" marB="0" anchor="b">
                    <a:lnL>
                      <a:noFill/>
                    </a:lnL>
                    <a:lnR>
                      <a:noFill/>
                    </a:lnR>
                    <a:lnT>
                      <a:noFill/>
                    </a:lnT>
                    <a:lnB>
                      <a:noFill/>
                    </a:lnB>
                  </a:tcPr>
                </a:tc>
                <a:tc>
                  <a:txBody>
                    <a:bodyPr/>
                    <a:lstStyle/>
                    <a:p>
                      <a:pPr algn="ctr" fontAlgn="b"/>
                      <a:r>
                        <a:rPr lang="en-US" sz="1200" b="0" i="0" u="none" strike="noStrike" dirty="0">
                          <a:latin typeface="Geogrotesque Rg"/>
                        </a:rPr>
                        <a:t>111.54</a:t>
                      </a:r>
                    </a:p>
                  </a:txBody>
                  <a:tcPr marL="0" marR="0" marT="0" marB="0" anchor="b">
                    <a:lnL>
                      <a:noFill/>
                    </a:lnL>
                    <a:lnR>
                      <a:noFill/>
                    </a:lnR>
                    <a:lnT>
                      <a:noFill/>
                    </a:lnT>
                    <a:lnB>
                      <a:noFill/>
                    </a:lnB>
                  </a:tcPr>
                </a:tc>
                <a:tc>
                  <a:txBody>
                    <a:bodyPr/>
                    <a:lstStyle/>
                    <a:p>
                      <a:pPr algn="ctr" fontAlgn="b"/>
                      <a:r>
                        <a:rPr lang="en-US" sz="1200" b="0" i="0" u="none" strike="noStrike" dirty="0">
                          <a:latin typeface="Geogrotesque Rg"/>
                        </a:rPr>
                        <a:t>139.36</a:t>
                      </a:r>
                    </a:p>
                  </a:txBody>
                  <a:tcPr marL="0" marR="0" marT="0" marB="0" anchor="b">
                    <a:lnL>
                      <a:noFill/>
                    </a:lnL>
                    <a:lnR>
                      <a:noFill/>
                    </a:lnR>
                    <a:lnT>
                      <a:noFill/>
                    </a:lnT>
                    <a:lnB>
                      <a:noFill/>
                    </a:lnB>
                  </a:tcPr>
                </a:tc>
              </a:tr>
            </a:tbl>
          </a:graphicData>
        </a:graphic>
      </p:graphicFrame>
      <p:cxnSp>
        <p:nvCxnSpPr>
          <p:cNvPr id="10" name="Straight Arrow Connector 9"/>
          <p:cNvCxnSpPr/>
          <p:nvPr/>
        </p:nvCxnSpPr>
        <p:spPr>
          <a:xfrm flipV="1">
            <a:off x="4343400" y="2209800"/>
            <a:ext cx="1828800" cy="3429000"/>
          </a:xfrm>
          <a:prstGeom prst="straightConnector1">
            <a:avLst/>
          </a:prstGeom>
          <a:ln w="25400">
            <a:headEnd type="stealth"/>
            <a:tailEnd type="stealt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dirty="0" smtClean="0"/>
              <a:t>Snapshot Stats-</a:t>
            </a:r>
            <a:r>
              <a:rPr lang="en-US" dirty="0" err="1" smtClean="0"/>
              <a:t>Phx</a:t>
            </a:r>
            <a:r>
              <a:rPr lang="en-US" dirty="0" smtClean="0"/>
              <a:t>/</a:t>
            </a:r>
            <a:r>
              <a:rPr lang="en-US" dirty="0" err="1" smtClean="0"/>
              <a:t>Atl</a:t>
            </a:r>
            <a:r>
              <a:rPr lang="en-US" dirty="0" smtClean="0"/>
              <a:t> </a:t>
            </a:r>
          </a:p>
        </p:txBody>
      </p:sp>
      <p:sp>
        <p:nvSpPr>
          <p:cNvPr id="2052" name="TextBox 3"/>
          <p:cNvSpPr txBox="1">
            <a:spLocks noChangeArrowheads="1"/>
          </p:cNvSpPr>
          <p:nvPr/>
        </p:nvSpPr>
        <p:spPr bwMode="auto">
          <a:xfrm>
            <a:off x="381000" y="6400800"/>
            <a:ext cx="8534400" cy="381000"/>
          </a:xfrm>
          <a:prstGeom prst="rect">
            <a:avLst/>
          </a:prstGeom>
          <a:noFill/>
          <a:ln w="9525">
            <a:noFill/>
            <a:miter lim="800000"/>
            <a:headEnd/>
            <a:tailEnd/>
          </a:ln>
        </p:spPr>
        <p:txBody>
          <a:bodyPr>
            <a:spAutoFit/>
          </a:bodyPr>
          <a:lstStyle/>
          <a:p>
            <a:pPr algn="ctr"/>
            <a:r>
              <a:rPr lang="en-US">
                <a:hlinkClick r:id="rId2"/>
              </a:rPr>
              <a:t>www.cplc.org</a:t>
            </a:r>
            <a:r>
              <a:rPr lang="en-US"/>
              <a:t>                                        </a:t>
            </a:r>
            <a:r>
              <a:rPr lang="en-US" u="sng"/>
              <a:t>      </a:t>
            </a:r>
            <a:r>
              <a:rPr lang="en-US"/>
              <a:t>                                 </a:t>
            </a:r>
          </a:p>
        </p:txBody>
      </p:sp>
      <p:pic>
        <p:nvPicPr>
          <p:cNvPr id="2053" name="Picture 4" descr="CPLC logo tag 4C.jpg"/>
          <p:cNvPicPr>
            <a:picLocks noChangeAspect="1"/>
          </p:cNvPicPr>
          <p:nvPr/>
        </p:nvPicPr>
        <p:blipFill>
          <a:blip r:embed="rId3" cstate="print"/>
          <a:srcRect/>
          <a:stretch>
            <a:fillRect/>
          </a:stretch>
        </p:blipFill>
        <p:spPr bwMode="auto">
          <a:xfrm>
            <a:off x="457200" y="6281738"/>
            <a:ext cx="1752600" cy="500062"/>
          </a:xfrm>
          <a:prstGeom prst="rect">
            <a:avLst/>
          </a:prstGeom>
          <a:noFill/>
          <a:ln w="9525">
            <a:noFill/>
            <a:miter lim="800000"/>
            <a:headEnd/>
            <a:tailEnd/>
          </a:ln>
        </p:spPr>
      </p:pic>
      <p:sp>
        <p:nvSpPr>
          <p:cNvPr id="8" name="Rectangle 7"/>
          <p:cNvSpPr/>
          <p:nvPr/>
        </p:nvSpPr>
        <p:spPr>
          <a:xfrm>
            <a:off x="685800" y="1066799"/>
            <a:ext cx="7696200" cy="2516073"/>
          </a:xfrm>
          <a:prstGeom prst="rect">
            <a:avLst/>
          </a:prstGeom>
        </p:spPr>
        <p:txBody>
          <a:bodyPr wrap="square">
            <a:spAutoFit/>
          </a:bodyPr>
          <a:lstStyle/>
          <a:p>
            <a:r>
              <a:rPr lang="en-US" sz="1050" b="1" dirty="0" smtClean="0"/>
              <a:t>Market Summary</a:t>
            </a:r>
          </a:p>
          <a:p>
            <a:r>
              <a:rPr lang="en-US" sz="1050" dirty="0" smtClean="0"/>
              <a:t>There are currently 9,113 properties in Phoenix, AZ that are in some stage of foreclosure (default, auction or bank owned) while the number of homes listed for sale on </a:t>
            </a:r>
            <a:r>
              <a:rPr lang="en-US" sz="1050" dirty="0" err="1" smtClean="0"/>
              <a:t>RealtyTrac</a:t>
            </a:r>
            <a:r>
              <a:rPr lang="en-US" sz="1050" dirty="0" smtClean="0"/>
              <a:t> is4,607. </a:t>
            </a:r>
            <a:br>
              <a:rPr lang="en-US" sz="1050" dirty="0" smtClean="0"/>
            </a:br>
            <a:r>
              <a:rPr lang="en-US" sz="1050" dirty="0" smtClean="0"/>
              <a:t/>
            </a:r>
            <a:br>
              <a:rPr lang="en-US" sz="1050" dirty="0" smtClean="0"/>
            </a:br>
            <a:r>
              <a:rPr lang="en-US" sz="1050" dirty="0" smtClean="0"/>
              <a:t>In August, the number of properties that received a foreclosure filing in Phoenix, AZ was 0% higher than the previous month and </a:t>
            </a:r>
            <a:r>
              <a:rPr lang="en-US" sz="1050" b="1" u="sng" dirty="0" smtClean="0">
                <a:solidFill>
                  <a:srgbClr val="FF0000"/>
                </a:solidFill>
              </a:rPr>
              <a:t>65% </a:t>
            </a:r>
            <a:r>
              <a:rPr lang="en-US" sz="1050" dirty="0" smtClean="0"/>
              <a:t>lower than the same time last year. </a:t>
            </a:r>
            <a:br>
              <a:rPr lang="en-US" sz="1050" dirty="0" smtClean="0"/>
            </a:br>
            <a:r>
              <a:rPr lang="en-US" sz="1050" dirty="0" smtClean="0"/>
              <a:t/>
            </a:r>
            <a:br>
              <a:rPr lang="en-US" sz="1050" dirty="0" smtClean="0"/>
            </a:br>
            <a:r>
              <a:rPr lang="en-US" sz="1050" dirty="0" smtClean="0"/>
              <a:t>Home sales for July 2013 were up 13% compared with the previous month, and up 6% compared with a year ago. The median sales price of a non-distressed home was $164,500. The median sales price of a foreclosure home was $125,000, or 24% lower than non-distressed home sales. </a:t>
            </a:r>
          </a:p>
          <a:p>
            <a:r>
              <a:rPr lang="en-US" sz="1050" b="1" dirty="0" smtClean="0"/>
              <a:t>Sales Prices - Phoenix, AZ</a:t>
            </a:r>
          </a:p>
          <a:p>
            <a:r>
              <a:rPr lang="en-US" sz="1050" dirty="0" smtClean="0"/>
              <a:t/>
            </a:r>
            <a:br>
              <a:rPr lang="en-US" sz="1050" dirty="0" smtClean="0"/>
            </a:br>
            <a:r>
              <a:rPr lang="en-US" sz="1050" dirty="0" smtClean="0"/>
              <a:t>Foreclosure Discount</a:t>
            </a:r>
            <a:br>
              <a:rPr lang="en-US" sz="1050" dirty="0" smtClean="0"/>
            </a:br>
            <a:r>
              <a:rPr lang="en-US" sz="1050" dirty="0" smtClean="0"/>
              <a:t>$39,500( 24.0%)</a:t>
            </a:r>
          </a:p>
          <a:p>
            <a:r>
              <a:rPr lang="en-US" sz="1050" dirty="0" smtClean="0"/>
              <a:t>3.9% ( $1,500) </a:t>
            </a:r>
            <a:r>
              <a:rPr lang="en-US" sz="1050" dirty="0" err="1" smtClean="0"/>
              <a:t>vs</a:t>
            </a:r>
            <a:r>
              <a:rPr lang="en-US" sz="1050" dirty="0" smtClean="0"/>
              <a:t> Jul 2012</a:t>
            </a:r>
            <a:endParaRPr lang="en-US" sz="1050" dirty="0"/>
          </a:p>
        </p:txBody>
      </p:sp>
      <p:sp>
        <p:nvSpPr>
          <p:cNvPr id="9" name="Rectangle 8"/>
          <p:cNvSpPr/>
          <p:nvPr/>
        </p:nvSpPr>
        <p:spPr>
          <a:xfrm>
            <a:off x="762000" y="3657599"/>
            <a:ext cx="7543800" cy="2354491"/>
          </a:xfrm>
          <a:prstGeom prst="rect">
            <a:avLst/>
          </a:prstGeom>
        </p:spPr>
        <p:txBody>
          <a:bodyPr wrap="square">
            <a:spAutoFit/>
          </a:bodyPr>
          <a:lstStyle/>
          <a:p>
            <a:r>
              <a:rPr lang="en-US" sz="1050" b="1" dirty="0" smtClean="0"/>
              <a:t>Market Summary</a:t>
            </a:r>
          </a:p>
          <a:p>
            <a:r>
              <a:rPr lang="en-US" sz="1050" dirty="0" smtClean="0"/>
              <a:t>There are currently 4,258 properties in Atlanta, GA that are in some stage of foreclosure (default, auction or bank owned) while the number of homes listed for sale on </a:t>
            </a:r>
            <a:r>
              <a:rPr lang="en-US" sz="1050" dirty="0" err="1" smtClean="0"/>
              <a:t>RealtyTrac</a:t>
            </a:r>
            <a:r>
              <a:rPr lang="en-US" sz="1050" dirty="0" smtClean="0"/>
              <a:t> is4,370. </a:t>
            </a:r>
            <a:br>
              <a:rPr lang="en-US" sz="1050" dirty="0" smtClean="0"/>
            </a:br>
            <a:r>
              <a:rPr lang="en-US" sz="1050" dirty="0" smtClean="0"/>
              <a:t/>
            </a:r>
            <a:br>
              <a:rPr lang="en-US" sz="1050" dirty="0" smtClean="0"/>
            </a:br>
            <a:r>
              <a:rPr lang="en-US" sz="1050" dirty="0" smtClean="0"/>
              <a:t>In August, the number of properties that received a foreclosure filing in Atlanta, GA was 35% lower than the previous month and </a:t>
            </a:r>
            <a:r>
              <a:rPr lang="en-US" sz="1050" u="sng" dirty="0" smtClean="0">
                <a:solidFill>
                  <a:srgbClr val="FF0000"/>
                </a:solidFill>
              </a:rPr>
              <a:t>66% </a:t>
            </a:r>
            <a:r>
              <a:rPr lang="en-US" sz="1050" dirty="0" smtClean="0"/>
              <a:t>lower than the same time last year. </a:t>
            </a:r>
            <a:br>
              <a:rPr lang="en-US" sz="1050" dirty="0" smtClean="0"/>
            </a:br>
            <a:r>
              <a:rPr lang="en-US" sz="1050" dirty="0" smtClean="0"/>
              <a:t/>
            </a:r>
            <a:br>
              <a:rPr lang="en-US" sz="1050" dirty="0" smtClean="0"/>
            </a:br>
            <a:r>
              <a:rPr lang="en-US" sz="1050" dirty="0" smtClean="0"/>
              <a:t>Home sales for July 2013 were up 17% compared with the previous month, and up 38% compared with a year ago. The median sales price of a non-distressed home was $224,200. The median sales price of a foreclosure home was $92,000, or 59% lower than non-distressed home sales. </a:t>
            </a:r>
          </a:p>
          <a:p>
            <a:r>
              <a:rPr lang="en-US" sz="1050" b="1" dirty="0" smtClean="0"/>
              <a:t>Sales Prices - Atlanta, GA</a:t>
            </a:r>
          </a:p>
          <a:p>
            <a:r>
              <a:rPr lang="en-US" sz="1050" dirty="0" smtClean="0"/>
              <a:t/>
            </a:r>
            <a:br>
              <a:rPr lang="en-US" sz="1050" dirty="0" smtClean="0"/>
            </a:br>
            <a:r>
              <a:rPr lang="en-US" sz="1050" dirty="0" smtClean="0"/>
              <a:t>Foreclosure Discount</a:t>
            </a:r>
            <a:br>
              <a:rPr lang="en-US" sz="1050" dirty="0" smtClean="0"/>
            </a:br>
            <a:r>
              <a:rPr lang="en-US" sz="1050" dirty="0" smtClean="0"/>
              <a:t>$132,200( 59.0%)</a:t>
            </a:r>
            <a:endParaRPr lang="en-US" sz="105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dirty="0" smtClean="0"/>
              <a:t>Snapshot </a:t>
            </a:r>
            <a:r>
              <a:rPr lang="en-US" dirty="0" smtClean="0"/>
              <a:t>Stats</a:t>
            </a:r>
            <a:endParaRPr lang="en-US" dirty="0" smtClean="0"/>
          </a:p>
        </p:txBody>
      </p:sp>
      <p:sp>
        <p:nvSpPr>
          <p:cNvPr id="2052" name="TextBox 3"/>
          <p:cNvSpPr txBox="1">
            <a:spLocks noChangeArrowheads="1"/>
          </p:cNvSpPr>
          <p:nvPr/>
        </p:nvSpPr>
        <p:spPr bwMode="auto">
          <a:xfrm>
            <a:off x="381000" y="6400800"/>
            <a:ext cx="8534400" cy="381000"/>
          </a:xfrm>
          <a:prstGeom prst="rect">
            <a:avLst/>
          </a:prstGeom>
          <a:noFill/>
          <a:ln w="9525">
            <a:noFill/>
            <a:miter lim="800000"/>
            <a:headEnd/>
            <a:tailEnd/>
          </a:ln>
        </p:spPr>
        <p:txBody>
          <a:bodyPr>
            <a:spAutoFit/>
          </a:bodyPr>
          <a:lstStyle/>
          <a:p>
            <a:pPr algn="ctr"/>
            <a:r>
              <a:rPr lang="en-US" dirty="0" smtClean="0"/>
              <a:t>                                        </a:t>
            </a:r>
            <a:r>
              <a:rPr lang="en-US" u="sng" dirty="0" smtClean="0"/>
              <a:t>      </a:t>
            </a:r>
            <a:r>
              <a:rPr lang="en-US" dirty="0" smtClean="0"/>
              <a:t>                                 </a:t>
            </a:r>
            <a:endParaRPr lang="en-US" dirty="0"/>
          </a:p>
        </p:txBody>
      </p:sp>
      <p:pic>
        <p:nvPicPr>
          <p:cNvPr id="2053" name="Picture 4" descr="CPLC logo tag 4C.jpg"/>
          <p:cNvPicPr>
            <a:picLocks noChangeAspect="1"/>
          </p:cNvPicPr>
          <p:nvPr/>
        </p:nvPicPr>
        <p:blipFill>
          <a:blip r:embed="rId2" cstate="print"/>
          <a:srcRect/>
          <a:stretch>
            <a:fillRect/>
          </a:stretch>
        </p:blipFill>
        <p:spPr bwMode="auto">
          <a:xfrm>
            <a:off x="457200" y="6281738"/>
            <a:ext cx="1752600" cy="500062"/>
          </a:xfrm>
          <a:prstGeom prst="rect">
            <a:avLst/>
          </a:prstGeom>
          <a:noFill/>
          <a:ln w="9525">
            <a:noFill/>
            <a:miter lim="800000"/>
            <a:headEnd/>
            <a:tailEnd/>
          </a:ln>
        </p:spPr>
      </p:pic>
      <p:sp>
        <p:nvSpPr>
          <p:cNvPr id="6" name="Footer Placeholder 4"/>
          <p:cNvSpPr>
            <a:spLocks noGrp="1"/>
          </p:cNvSpPr>
          <p:nvPr>
            <p:ph type="ftr" sz="quarter" idx="11"/>
          </p:nvPr>
        </p:nvSpPr>
        <p:spPr>
          <a:xfrm>
            <a:off x="7696200" y="6400800"/>
            <a:ext cx="1219200" cy="304800"/>
          </a:xfrm>
        </p:spPr>
        <p:txBody>
          <a:bodyPr/>
          <a:lstStyle/>
          <a:p>
            <a:pPr>
              <a:defRPr/>
            </a:pPr>
            <a:r>
              <a:rPr lang="en-US" altLang="en-US" dirty="0" err="1" smtClean="0"/>
              <a:t>gr</a:t>
            </a:r>
            <a:r>
              <a:rPr lang="en-US" altLang="en-US" dirty="0" smtClean="0"/>
              <a:t> 101013</a:t>
            </a:r>
            <a:endParaRPr lang="en-US" altLang="en-US" dirty="0"/>
          </a:p>
        </p:txBody>
      </p:sp>
      <p:graphicFrame>
        <p:nvGraphicFramePr>
          <p:cNvPr id="8" name="Table 7"/>
          <p:cNvGraphicFramePr>
            <a:graphicFrameLocks noGrp="1"/>
          </p:cNvGraphicFramePr>
          <p:nvPr/>
        </p:nvGraphicFramePr>
        <p:xfrm>
          <a:off x="685800" y="1066800"/>
          <a:ext cx="7315200" cy="2057400"/>
        </p:xfrm>
        <a:graphic>
          <a:graphicData uri="http://schemas.openxmlformats.org/drawingml/2006/table">
            <a:tbl>
              <a:tblPr/>
              <a:tblGrid>
                <a:gridCol w="3657600"/>
                <a:gridCol w="3657600"/>
              </a:tblGrid>
              <a:tr h="685800">
                <a:tc>
                  <a:txBody>
                    <a:bodyPr/>
                    <a:lstStyle/>
                    <a:p>
                      <a:r>
                        <a:rPr lang="it-IT" sz="1400" b="1" dirty="0">
                          <a:latin typeface="Arial"/>
                        </a:rPr>
                        <a:t>Phoenix-Mesa-Glendale, AZ Metropolitan Statistical Area</a:t>
                      </a:r>
                    </a:p>
                  </a:txBody>
                  <a:tcPr marL="28575" marR="28575" marT="28575" marB="28575" anchor="ctr">
                    <a:lnL>
                      <a:noFill/>
                    </a:lnL>
                    <a:lnR>
                      <a:noFill/>
                    </a:lnR>
                    <a:lnT>
                      <a:noFill/>
                    </a:lnT>
                    <a:lnB w="9525" cap="flat" cmpd="sng" algn="ctr">
                      <a:solidFill>
                        <a:srgbClr val="999999"/>
                      </a:solidFill>
                      <a:prstDash val="solid"/>
                      <a:round/>
                      <a:headEnd type="none" w="med" len="med"/>
                      <a:tailEnd type="none" w="med" len="med"/>
                    </a:lnB>
                    <a:solidFill>
                      <a:srgbClr val="EEEEEE"/>
                    </a:solidFill>
                  </a:tcPr>
                </a:tc>
                <a:tc>
                  <a:txBody>
                    <a:bodyPr/>
                    <a:lstStyle/>
                    <a:p>
                      <a:pPr algn="r"/>
                      <a:endParaRPr lang="en-US" sz="1400"/>
                    </a:p>
                  </a:txBody>
                  <a:tcPr marL="28575" marR="28575" marT="28575" marB="28575" anchor="ctr">
                    <a:lnL>
                      <a:noFill/>
                    </a:lnL>
                    <a:lnR>
                      <a:noFill/>
                    </a:lnR>
                    <a:lnT>
                      <a:noFill/>
                    </a:lnT>
                    <a:lnB w="9525" cap="flat" cmpd="sng" algn="ctr">
                      <a:solidFill>
                        <a:srgbClr val="999999"/>
                      </a:solidFill>
                      <a:prstDash val="solid"/>
                      <a:round/>
                      <a:headEnd type="none" w="med" len="med"/>
                      <a:tailEnd type="none" w="med" len="med"/>
                    </a:lnB>
                    <a:solidFill>
                      <a:srgbClr val="EEEEEE"/>
                    </a:solidFill>
                  </a:tcPr>
                </a:tc>
              </a:tr>
              <a:tr h="685800">
                <a:tc>
                  <a:txBody>
                    <a:bodyPr/>
                    <a:lstStyle/>
                    <a:p>
                      <a:r>
                        <a:rPr lang="en-US" sz="1400" b="1">
                          <a:latin typeface="Arial"/>
                        </a:rPr>
                        <a:t>Forecast change:</a:t>
                      </a:r>
                      <a:r>
                        <a:rPr lang="en-US" sz="1400">
                          <a:latin typeface="Arial"/>
                        </a:rPr>
                        <a:t> first quarter, 2013 - first quarter, 2014</a:t>
                      </a:r>
                    </a:p>
                  </a:txBody>
                  <a:tcPr marL="28575" marR="28575" marT="28575" marB="28575" anchor="ctr">
                    <a:lnL>
                      <a:noFill/>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tcPr>
                </a:tc>
                <a:tc>
                  <a:txBody>
                    <a:bodyPr/>
                    <a:lstStyle/>
                    <a:p>
                      <a:r>
                        <a:rPr lang="en-US" sz="1400" b="1">
                          <a:solidFill>
                            <a:srgbClr val="008000"/>
                          </a:solidFill>
                          <a:latin typeface="Arial"/>
                        </a:rPr>
                        <a:t>+5.1%</a:t>
                      </a:r>
                      <a:endParaRPr lang="en-US" sz="1400" b="1">
                        <a:latin typeface="Arial"/>
                      </a:endParaRPr>
                    </a:p>
                  </a:txBody>
                  <a:tcPr marL="28575" marR="28575" marT="28575" marB="28575" anchor="ctr">
                    <a:lnL>
                      <a:noFill/>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tcPr>
                </a:tc>
              </a:tr>
              <a:tr h="685800">
                <a:tc>
                  <a:txBody>
                    <a:bodyPr/>
                    <a:lstStyle/>
                    <a:p>
                      <a:r>
                        <a:rPr lang="en-US" sz="1400" b="1" dirty="0">
                          <a:latin typeface="Arial"/>
                        </a:rPr>
                        <a:t>Forecast change:</a:t>
                      </a:r>
                      <a:r>
                        <a:rPr lang="en-US" sz="1400" dirty="0">
                          <a:latin typeface="Arial"/>
                        </a:rPr>
                        <a:t> first quarter, 2014 - first quarter, 2015</a:t>
                      </a: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c>
                  <a:txBody>
                    <a:bodyPr/>
                    <a:lstStyle/>
                    <a:p>
                      <a:r>
                        <a:rPr lang="en-US" sz="1400" b="1" dirty="0">
                          <a:solidFill>
                            <a:srgbClr val="008000"/>
                          </a:solidFill>
                          <a:latin typeface="Arial"/>
                        </a:rPr>
                        <a:t>+2.9%</a:t>
                      </a:r>
                      <a:endParaRPr lang="en-US" sz="1400" b="1" dirty="0">
                        <a:latin typeface="Arial"/>
                      </a:endParaRP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r>
            </a:tbl>
          </a:graphicData>
        </a:graphic>
      </p:graphicFrame>
      <p:pic>
        <p:nvPicPr>
          <p:cNvPr id="95233" name="Picture 1" descr="SEE ANOTHER MARKET"/>
          <p:cNvPicPr>
            <a:picLocks noChangeAspect="1" noChangeArrowheads="1"/>
          </p:cNvPicPr>
          <p:nvPr/>
        </p:nvPicPr>
        <p:blipFill>
          <a:blip r:embed="rId3" cstate="print"/>
          <a:srcRect/>
          <a:stretch>
            <a:fillRect/>
          </a:stretch>
        </p:blipFill>
        <p:spPr bwMode="auto">
          <a:xfrm>
            <a:off x="0" y="0"/>
            <a:ext cx="1504950" cy="219075"/>
          </a:xfrm>
          <a:prstGeom prst="rect">
            <a:avLst/>
          </a:prstGeom>
          <a:noFill/>
        </p:spPr>
      </p:pic>
      <p:sp>
        <p:nvSpPr>
          <p:cNvPr id="95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333333"/>
                </a:solidFill>
                <a:effectLst/>
                <a:latin typeface="Arial" pitchFamily="34" charset="0"/>
                <a:cs typeface="Arial" pitchFamily="34" charset="0"/>
              </a:rPr>
              <a:t/>
            </a:r>
            <a:br>
              <a:rPr kumimoji="0" lang="en-US" sz="900" b="0" i="0" u="none" strike="noStrike" cap="none" normalizeH="0" baseline="0" smtClean="0">
                <a:ln>
                  <a:noFill/>
                </a:ln>
                <a:solidFill>
                  <a:srgbClr val="333333"/>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1" name="Table 10"/>
          <p:cNvGraphicFramePr>
            <a:graphicFrameLocks noGrp="1"/>
          </p:cNvGraphicFramePr>
          <p:nvPr/>
        </p:nvGraphicFramePr>
        <p:xfrm>
          <a:off x="609600" y="3886200"/>
          <a:ext cx="7924800" cy="1794510"/>
        </p:xfrm>
        <a:graphic>
          <a:graphicData uri="http://schemas.openxmlformats.org/drawingml/2006/table">
            <a:tbl>
              <a:tblPr/>
              <a:tblGrid>
                <a:gridCol w="3962400"/>
                <a:gridCol w="3962400"/>
              </a:tblGrid>
              <a:tr h="0">
                <a:tc gridSpan="2">
                  <a:txBody>
                    <a:bodyPr/>
                    <a:lstStyle/>
                    <a:p>
                      <a:r>
                        <a:rPr lang="en-US" sz="1100" b="1" dirty="0">
                          <a:latin typeface="Arial"/>
                        </a:rPr>
                        <a:t>Market fundamentals</a:t>
                      </a:r>
                    </a:p>
                  </a:txBody>
                  <a:tcPr marL="28575" marR="28575" marT="28575" marB="28575" anchor="ctr">
                    <a:lnL>
                      <a:noFill/>
                    </a:lnL>
                    <a:lnR>
                      <a:noFill/>
                    </a:lnR>
                    <a:lnT>
                      <a:noFill/>
                    </a:lnT>
                    <a:lnB w="9525" cap="flat" cmpd="sng" algn="ctr">
                      <a:solidFill>
                        <a:srgbClr val="999999"/>
                      </a:solidFill>
                      <a:prstDash val="solid"/>
                      <a:round/>
                      <a:headEnd type="none" w="med" len="med"/>
                      <a:tailEnd type="none" w="med" len="med"/>
                    </a:lnB>
                    <a:solidFill>
                      <a:srgbClr val="EEEEEE"/>
                    </a:solidFill>
                  </a:tcPr>
                </a:tc>
                <a:tc hMerge="1">
                  <a:txBody>
                    <a:bodyPr/>
                    <a:lstStyle/>
                    <a:p>
                      <a:endParaRPr lang="en-US"/>
                    </a:p>
                  </a:txBody>
                  <a:tcPr/>
                </a:tc>
              </a:tr>
              <a:tr h="0">
                <a:tc>
                  <a:txBody>
                    <a:bodyPr/>
                    <a:lstStyle/>
                    <a:p>
                      <a:r>
                        <a:rPr lang="en-US" sz="1100"/>
                        <a:t>Median Family Income</a:t>
                      </a:r>
                      <a:br>
                        <a:rPr lang="en-US" sz="1100"/>
                      </a:br>
                      <a:r>
                        <a:rPr lang="en-US" sz="1100"/>
                        <a:t>(First quarter 2013)</a:t>
                      </a: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c>
                  <a:txBody>
                    <a:bodyPr/>
                    <a:lstStyle/>
                    <a:p>
                      <a:r>
                        <a:rPr lang="en-US" sz="1100"/>
                        <a:t>$60,700</a:t>
                      </a: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r>
              <a:tr h="0">
                <a:tc>
                  <a:txBody>
                    <a:bodyPr/>
                    <a:lstStyle/>
                    <a:p>
                      <a:r>
                        <a:rPr lang="en-US" sz="1100"/>
                        <a:t>Median Home Price</a:t>
                      </a:r>
                      <a:br>
                        <a:rPr lang="en-US" sz="1100"/>
                      </a:br>
                      <a:r>
                        <a:rPr lang="en-US" sz="1100"/>
                        <a:t>(First quarter 2013)</a:t>
                      </a:r>
                    </a:p>
                  </a:txBody>
                  <a:tcPr marL="28575" marR="28575" marT="28575" marB="28575" anchor="ctr">
                    <a:lnL>
                      <a:noFill/>
                    </a:lnL>
                    <a:lnR>
                      <a:noFill/>
                    </a:lnR>
                    <a:lnT>
                      <a:noFill/>
                    </a:lnT>
                    <a:lnB>
                      <a:noFill/>
                    </a:lnB>
                  </a:tcPr>
                </a:tc>
                <a:tc>
                  <a:txBody>
                    <a:bodyPr/>
                    <a:lstStyle/>
                    <a:p>
                      <a:r>
                        <a:rPr lang="en-US" sz="1100"/>
                        <a:t>$192,000</a:t>
                      </a:r>
                    </a:p>
                  </a:txBody>
                  <a:tcPr marL="28575" marR="28575" marT="28575" marB="28575" anchor="ctr">
                    <a:lnL>
                      <a:noFill/>
                    </a:lnL>
                    <a:lnR>
                      <a:noFill/>
                    </a:lnR>
                    <a:lnT>
                      <a:noFill/>
                    </a:lnT>
                    <a:lnB>
                      <a:noFill/>
                    </a:lnB>
                  </a:tcPr>
                </a:tc>
              </a:tr>
              <a:tr h="0">
                <a:tc>
                  <a:txBody>
                    <a:bodyPr/>
                    <a:lstStyle/>
                    <a:p>
                      <a:r>
                        <a:rPr lang="en-US" sz="1100"/>
                        <a:t>Change in Home Prices</a:t>
                      </a:r>
                      <a:br>
                        <a:rPr lang="en-US" sz="1100"/>
                      </a:br>
                      <a:r>
                        <a:rPr lang="en-US" sz="1100"/>
                        <a:t>(From First quarter 2012 through First quarter 2013)</a:t>
                      </a:r>
                    </a:p>
                  </a:txBody>
                  <a:tcPr marL="28575" marR="28575" marT="28575" marB="28575" anchor="ctr">
                    <a:lnL>
                      <a:noFill/>
                    </a:lnL>
                    <a:lnR>
                      <a:noFill/>
                    </a:lnR>
                    <a:lnT>
                      <a:noFill/>
                    </a:lnT>
                    <a:lnB>
                      <a:noFill/>
                    </a:lnB>
                  </a:tcPr>
                </a:tc>
                <a:tc>
                  <a:txBody>
                    <a:bodyPr/>
                    <a:lstStyle/>
                    <a:p>
                      <a:r>
                        <a:rPr lang="en-US" sz="1100">
                          <a:solidFill>
                            <a:srgbClr val="008000"/>
                          </a:solidFill>
                        </a:rPr>
                        <a:t>+22.8%</a:t>
                      </a:r>
                      <a:endParaRPr lang="en-US" sz="1100"/>
                    </a:p>
                  </a:txBody>
                  <a:tcPr marL="28575" marR="28575" marT="28575" marB="28575" anchor="ctr">
                    <a:lnL>
                      <a:noFill/>
                    </a:lnL>
                    <a:lnR>
                      <a:noFill/>
                    </a:lnR>
                    <a:lnT>
                      <a:noFill/>
                    </a:lnT>
                    <a:lnB>
                      <a:noFill/>
                    </a:lnB>
                  </a:tcPr>
                </a:tc>
              </a:tr>
              <a:tr h="0">
                <a:tc>
                  <a:txBody>
                    <a:bodyPr/>
                    <a:lstStyle/>
                    <a:p>
                      <a:r>
                        <a:rPr lang="en-US" sz="1100"/>
                        <a:t>Worst 1-Year Home Price Change</a:t>
                      </a:r>
                      <a:br>
                        <a:rPr lang="en-US" sz="1100"/>
                      </a:br>
                      <a:r>
                        <a:rPr lang="en-US" sz="1100"/>
                        <a:t>(1980-2013)</a:t>
                      </a:r>
                    </a:p>
                  </a:txBody>
                  <a:tcPr marL="28575" marR="28575" marT="28575" marB="28575" anchor="ctr">
                    <a:lnL>
                      <a:noFill/>
                    </a:lnL>
                    <a:lnR>
                      <a:noFill/>
                    </a:lnR>
                    <a:lnT>
                      <a:noFill/>
                    </a:lnT>
                    <a:lnB>
                      <a:noFill/>
                    </a:lnB>
                  </a:tcPr>
                </a:tc>
                <a:tc>
                  <a:txBody>
                    <a:bodyPr/>
                    <a:lstStyle/>
                    <a:p>
                      <a:r>
                        <a:rPr lang="en-US" sz="1100" dirty="0">
                          <a:solidFill>
                            <a:srgbClr val="FF0000"/>
                          </a:solidFill>
                        </a:rPr>
                        <a:t>-35.7%</a:t>
                      </a:r>
                      <a:endParaRPr lang="en-US" sz="1100" dirty="0"/>
                    </a:p>
                    <a:p>
                      <a:r>
                        <a:rPr lang="en-US" sz="1100" dirty="0"/>
                        <a:t>(2009:Q1 </a:t>
                      </a:r>
                    </a:p>
                  </a:txBody>
                  <a:tcPr marL="28575" marR="28575" marT="28575" marB="28575" anchor="ctr">
                    <a:lnL>
                      <a:noFill/>
                    </a:lnL>
                    <a:lnR>
                      <a:noFill/>
                    </a:lnR>
                    <a:lnT>
                      <a:noFill/>
                    </a:lnT>
                    <a:lnB>
                      <a:noFill/>
                    </a:lnB>
                  </a:tcPr>
                </a:tc>
              </a:tr>
            </a:tbl>
          </a:graphicData>
        </a:graphic>
      </p:graphicFrame>
      <p:sp>
        <p:nvSpPr>
          <p:cNvPr id="13" name="Rectangle 12"/>
          <p:cNvSpPr/>
          <p:nvPr/>
        </p:nvSpPr>
        <p:spPr>
          <a:xfrm>
            <a:off x="2514600" y="6324600"/>
            <a:ext cx="4572000" cy="230832"/>
          </a:xfrm>
          <a:prstGeom prst="rect">
            <a:avLst/>
          </a:prstGeom>
        </p:spPr>
        <p:txBody>
          <a:bodyPr>
            <a:spAutoFit/>
          </a:bodyPr>
          <a:lstStyle/>
          <a:p>
            <a:r>
              <a:rPr lang="en-US" sz="900" dirty="0" smtClean="0"/>
              <a:t>Forecast as of August, 2013, courtesy of </a:t>
            </a:r>
            <a:r>
              <a:rPr lang="en-US" sz="900" dirty="0" err="1" smtClean="0"/>
              <a:t>CoreLogic</a:t>
            </a:r>
            <a:r>
              <a:rPr lang="en-US" sz="900" dirty="0" smtClean="0"/>
              <a:t>.</a:t>
            </a:r>
            <a:endParaRPr lang="en-US" sz="9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dirty="0" smtClean="0"/>
              <a:t>Snapshot </a:t>
            </a:r>
            <a:r>
              <a:rPr lang="en-US" dirty="0" smtClean="0"/>
              <a:t>Stats</a:t>
            </a:r>
            <a:endParaRPr lang="en-US" dirty="0" smtClean="0"/>
          </a:p>
        </p:txBody>
      </p:sp>
      <p:sp>
        <p:nvSpPr>
          <p:cNvPr id="2052" name="TextBox 3"/>
          <p:cNvSpPr txBox="1">
            <a:spLocks noChangeArrowheads="1"/>
          </p:cNvSpPr>
          <p:nvPr/>
        </p:nvSpPr>
        <p:spPr bwMode="auto">
          <a:xfrm>
            <a:off x="381000" y="6400800"/>
            <a:ext cx="8534400" cy="381000"/>
          </a:xfrm>
          <a:prstGeom prst="rect">
            <a:avLst/>
          </a:prstGeom>
          <a:noFill/>
          <a:ln w="9525">
            <a:noFill/>
            <a:miter lim="800000"/>
            <a:headEnd/>
            <a:tailEnd/>
          </a:ln>
        </p:spPr>
        <p:txBody>
          <a:bodyPr>
            <a:spAutoFit/>
          </a:bodyPr>
          <a:lstStyle/>
          <a:p>
            <a:pPr algn="ctr"/>
            <a:r>
              <a:rPr lang="en-US" dirty="0" smtClean="0"/>
              <a:t>                                        </a:t>
            </a:r>
            <a:r>
              <a:rPr lang="en-US" u="sng" dirty="0" smtClean="0"/>
              <a:t>      </a:t>
            </a:r>
            <a:r>
              <a:rPr lang="en-US" dirty="0" smtClean="0"/>
              <a:t>                                 </a:t>
            </a:r>
            <a:endParaRPr lang="en-US" dirty="0"/>
          </a:p>
        </p:txBody>
      </p:sp>
      <p:pic>
        <p:nvPicPr>
          <p:cNvPr id="2053" name="Picture 4" descr="CPLC logo tag 4C.jpg"/>
          <p:cNvPicPr>
            <a:picLocks noChangeAspect="1"/>
          </p:cNvPicPr>
          <p:nvPr/>
        </p:nvPicPr>
        <p:blipFill>
          <a:blip r:embed="rId2" cstate="print"/>
          <a:srcRect/>
          <a:stretch>
            <a:fillRect/>
          </a:stretch>
        </p:blipFill>
        <p:spPr bwMode="auto">
          <a:xfrm>
            <a:off x="457200" y="6281738"/>
            <a:ext cx="1752600" cy="500062"/>
          </a:xfrm>
          <a:prstGeom prst="rect">
            <a:avLst/>
          </a:prstGeom>
          <a:noFill/>
          <a:ln w="9525">
            <a:noFill/>
            <a:miter lim="800000"/>
            <a:headEnd/>
            <a:tailEnd/>
          </a:ln>
        </p:spPr>
      </p:pic>
      <p:sp>
        <p:nvSpPr>
          <p:cNvPr id="6" name="Footer Placeholder 4"/>
          <p:cNvSpPr>
            <a:spLocks noGrp="1"/>
          </p:cNvSpPr>
          <p:nvPr>
            <p:ph type="ftr" sz="quarter" idx="11"/>
          </p:nvPr>
        </p:nvSpPr>
        <p:spPr>
          <a:xfrm>
            <a:off x="7696200" y="6400800"/>
            <a:ext cx="1219200" cy="304800"/>
          </a:xfrm>
        </p:spPr>
        <p:txBody>
          <a:bodyPr/>
          <a:lstStyle/>
          <a:p>
            <a:pPr>
              <a:defRPr/>
            </a:pPr>
            <a:r>
              <a:rPr lang="en-US" altLang="en-US" dirty="0" err="1" smtClean="0"/>
              <a:t>gr</a:t>
            </a:r>
            <a:r>
              <a:rPr lang="en-US" altLang="en-US" dirty="0" smtClean="0"/>
              <a:t> 101013</a:t>
            </a:r>
            <a:endParaRPr lang="en-US" altLang="en-US" dirty="0"/>
          </a:p>
        </p:txBody>
      </p:sp>
      <p:graphicFrame>
        <p:nvGraphicFramePr>
          <p:cNvPr id="8" name="Table 7"/>
          <p:cNvGraphicFramePr>
            <a:graphicFrameLocks noGrp="1"/>
          </p:cNvGraphicFramePr>
          <p:nvPr/>
        </p:nvGraphicFramePr>
        <p:xfrm>
          <a:off x="685800" y="1066800"/>
          <a:ext cx="7315200" cy="2057400"/>
        </p:xfrm>
        <a:graphic>
          <a:graphicData uri="http://schemas.openxmlformats.org/drawingml/2006/table">
            <a:tbl>
              <a:tblPr/>
              <a:tblGrid>
                <a:gridCol w="3657600"/>
                <a:gridCol w="3657600"/>
              </a:tblGrid>
              <a:tr h="685800">
                <a:tc>
                  <a:txBody>
                    <a:bodyPr/>
                    <a:lstStyle/>
                    <a:p>
                      <a:r>
                        <a:rPr lang="en-US" sz="1400" b="1" smtClean="0">
                          <a:latin typeface="Arial"/>
                        </a:rPr>
                        <a:t>Atlanta-Sandy Springs-Marietta, GA Metropolitan Statistical Area</a:t>
                      </a:r>
                      <a:endParaRPr lang="en-US" sz="1400" b="1" dirty="0">
                        <a:latin typeface="Arial"/>
                      </a:endParaRPr>
                    </a:p>
                  </a:txBody>
                  <a:tcPr marL="28575" marR="28575" marT="28575" marB="28575" anchor="ctr">
                    <a:lnL>
                      <a:noFill/>
                    </a:lnL>
                    <a:lnR>
                      <a:noFill/>
                    </a:lnR>
                    <a:lnT>
                      <a:noFill/>
                    </a:lnT>
                    <a:lnB w="9525" cap="flat" cmpd="sng" algn="ctr">
                      <a:solidFill>
                        <a:srgbClr val="999999"/>
                      </a:solidFill>
                      <a:prstDash val="solid"/>
                      <a:round/>
                      <a:headEnd type="none" w="med" len="med"/>
                      <a:tailEnd type="none" w="med" len="med"/>
                    </a:lnB>
                    <a:solidFill>
                      <a:srgbClr val="EEEEEE"/>
                    </a:solidFill>
                  </a:tcPr>
                </a:tc>
                <a:tc>
                  <a:txBody>
                    <a:bodyPr/>
                    <a:lstStyle/>
                    <a:p>
                      <a:pPr algn="r"/>
                      <a:endParaRPr lang="en-US" sz="1400"/>
                    </a:p>
                  </a:txBody>
                  <a:tcPr marL="28575" marR="28575" marT="28575" marB="28575" anchor="ctr">
                    <a:lnL>
                      <a:noFill/>
                    </a:lnL>
                    <a:lnR>
                      <a:noFill/>
                    </a:lnR>
                    <a:lnT>
                      <a:noFill/>
                    </a:lnT>
                    <a:lnB w="9525" cap="flat" cmpd="sng" algn="ctr">
                      <a:solidFill>
                        <a:srgbClr val="999999"/>
                      </a:solidFill>
                      <a:prstDash val="solid"/>
                      <a:round/>
                      <a:headEnd type="none" w="med" len="med"/>
                      <a:tailEnd type="none" w="med" len="med"/>
                    </a:lnB>
                    <a:solidFill>
                      <a:srgbClr val="EEEEEE"/>
                    </a:solidFill>
                  </a:tcPr>
                </a:tc>
              </a:tr>
              <a:tr h="685800">
                <a:tc>
                  <a:txBody>
                    <a:bodyPr/>
                    <a:lstStyle/>
                    <a:p>
                      <a:r>
                        <a:rPr lang="en-US" sz="1400" b="1" smtClean="0">
                          <a:latin typeface="Arial"/>
                        </a:rPr>
                        <a:t>Forecast change:</a:t>
                      </a:r>
                      <a:r>
                        <a:rPr lang="en-US" sz="1400" smtClean="0">
                          <a:latin typeface="Arial"/>
                        </a:rPr>
                        <a:t> first quarter, 2013 - first quarter, 2014</a:t>
                      </a:r>
                      <a:endParaRPr lang="en-US" sz="1400">
                        <a:latin typeface="Arial"/>
                      </a:endParaRPr>
                    </a:p>
                  </a:txBody>
                  <a:tcPr marL="28575" marR="28575" marT="28575" marB="28575" anchor="ctr">
                    <a:lnL>
                      <a:noFill/>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tcPr>
                </a:tc>
                <a:tc>
                  <a:txBody>
                    <a:bodyPr/>
                    <a:lstStyle/>
                    <a:p>
                      <a:r>
                        <a:rPr lang="en-US" sz="1400" b="1" smtClean="0">
                          <a:solidFill>
                            <a:srgbClr val="008000"/>
                          </a:solidFill>
                          <a:latin typeface="Arial"/>
                        </a:rPr>
                        <a:t>+4.9%</a:t>
                      </a:r>
                      <a:endParaRPr lang="en-US" sz="1400" b="1">
                        <a:latin typeface="Arial"/>
                      </a:endParaRPr>
                    </a:p>
                  </a:txBody>
                  <a:tcPr marL="28575" marR="28575" marT="28575" marB="28575" anchor="ctr">
                    <a:lnL>
                      <a:noFill/>
                    </a:lnL>
                    <a:lnR>
                      <a:noFill/>
                    </a:lnR>
                    <a:lnT w="9525" cap="flat" cmpd="sng" algn="ctr">
                      <a:solidFill>
                        <a:srgbClr val="999999"/>
                      </a:solidFill>
                      <a:prstDash val="solid"/>
                      <a:round/>
                      <a:headEnd type="none" w="med" len="med"/>
                      <a:tailEnd type="none" w="med" len="med"/>
                    </a:lnT>
                    <a:lnB w="9525" cap="flat" cmpd="sng" algn="ctr">
                      <a:solidFill>
                        <a:srgbClr val="999999"/>
                      </a:solidFill>
                      <a:prstDash val="solid"/>
                      <a:round/>
                      <a:headEnd type="none" w="med" len="med"/>
                      <a:tailEnd type="none" w="med" len="med"/>
                    </a:lnB>
                  </a:tcPr>
                </a:tc>
              </a:tr>
              <a:tr h="685800">
                <a:tc>
                  <a:txBody>
                    <a:bodyPr/>
                    <a:lstStyle/>
                    <a:p>
                      <a:r>
                        <a:rPr lang="en-US" sz="1400" b="1" smtClean="0">
                          <a:latin typeface="Arial"/>
                        </a:rPr>
                        <a:t>Forecast change:</a:t>
                      </a:r>
                      <a:r>
                        <a:rPr lang="en-US" sz="1400" smtClean="0">
                          <a:latin typeface="Arial"/>
                        </a:rPr>
                        <a:t> first quarter, 2014 - first quarter, 2015</a:t>
                      </a:r>
                      <a:endParaRPr lang="en-US" sz="1400">
                        <a:latin typeface="Arial"/>
                      </a:endParaRP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c>
                  <a:txBody>
                    <a:bodyPr/>
                    <a:lstStyle/>
                    <a:p>
                      <a:r>
                        <a:rPr lang="en-US" sz="1400" b="1" dirty="0" smtClean="0">
                          <a:solidFill>
                            <a:srgbClr val="008000"/>
                          </a:solidFill>
                          <a:latin typeface="Arial"/>
                        </a:rPr>
                        <a:t>+3.3%</a:t>
                      </a:r>
                      <a:endParaRPr lang="en-US" sz="1400" b="1" dirty="0">
                        <a:latin typeface="Arial"/>
                      </a:endParaRP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r>
            </a:tbl>
          </a:graphicData>
        </a:graphic>
      </p:graphicFrame>
      <p:pic>
        <p:nvPicPr>
          <p:cNvPr id="95233" name="Picture 1" descr="SEE ANOTHER MARKET"/>
          <p:cNvPicPr>
            <a:picLocks noChangeAspect="1" noChangeArrowheads="1"/>
          </p:cNvPicPr>
          <p:nvPr/>
        </p:nvPicPr>
        <p:blipFill>
          <a:blip r:embed="rId3" cstate="print"/>
          <a:srcRect/>
          <a:stretch>
            <a:fillRect/>
          </a:stretch>
        </p:blipFill>
        <p:spPr bwMode="auto">
          <a:xfrm>
            <a:off x="0" y="0"/>
            <a:ext cx="1504950" cy="219075"/>
          </a:xfrm>
          <a:prstGeom prst="rect">
            <a:avLst/>
          </a:prstGeom>
          <a:noFill/>
        </p:spPr>
      </p:pic>
      <p:sp>
        <p:nvSpPr>
          <p:cNvPr id="95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333333"/>
                </a:solidFill>
                <a:effectLst/>
                <a:latin typeface="Arial" pitchFamily="34" charset="0"/>
                <a:cs typeface="Arial" pitchFamily="34" charset="0"/>
              </a:rPr>
              <a:t/>
            </a:r>
            <a:br>
              <a:rPr kumimoji="0" lang="en-US" sz="900" b="0" i="0" u="none" strike="noStrike" cap="none" normalizeH="0" baseline="0" smtClean="0">
                <a:ln>
                  <a:noFill/>
                </a:ln>
                <a:solidFill>
                  <a:srgbClr val="333333"/>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1" name="Table 10"/>
          <p:cNvGraphicFramePr>
            <a:graphicFrameLocks noGrp="1"/>
          </p:cNvGraphicFramePr>
          <p:nvPr/>
        </p:nvGraphicFramePr>
        <p:xfrm>
          <a:off x="609600" y="3276599"/>
          <a:ext cx="7924800" cy="2541271"/>
        </p:xfrm>
        <a:graphic>
          <a:graphicData uri="http://schemas.openxmlformats.org/drawingml/2006/table">
            <a:tbl>
              <a:tblPr/>
              <a:tblGrid>
                <a:gridCol w="3962400"/>
                <a:gridCol w="3962400"/>
              </a:tblGrid>
              <a:tr h="315779">
                <a:tc gridSpan="2">
                  <a:txBody>
                    <a:bodyPr/>
                    <a:lstStyle/>
                    <a:p>
                      <a:r>
                        <a:rPr lang="en-US" sz="1200" b="1">
                          <a:latin typeface="Arial"/>
                        </a:rPr>
                        <a:t>Market fundamentals</a:t>
                      </a:r>
                    </a:p>
                  </a:txBody>
                  <a:tcPr marL="28575" marR="28575" marT="28575" marB="28575" anchor="ctr">
                    <a:lnL>
                      <a:noFill/>
                    </a:lnL>
                    <a:lnR>
                      <a:noFill/>
                    </a:lnR>
                    <a:lnT>
                      <a:noFill/>
                    </a:lnT>
                    <a:lnB w="9525" cap="flat" cmpd="sng" algn="ctr">
                      <a:solidFill>
                        <a:srgbClr val="999999"/>
                      </a:solidFill>
                      <a:prstDash val="solid"/>
                      <a:round/>
                      <a:headEnd type="none" w="med" len="med"/>
                      <a:tailEnd type="none" w="med" len="med"/>
                    </a:lnB>
                    <a:solidFill>
                      <a:srgbClr val="EEEEEE"/>
                    </a:solidFill>
                  </a:tcPr>
                </a:tc>
                <a:tc hMerge="1">
                  <a:txBody>
                    <a:bodyPr/>
                    <a:lstStyle/>
                    <a:p>
                      <a:endParaRPr lang="en-US"/>
                    </a:p>
                  </a:txBody>
                  <a:tcPr/>
                </a:tc>
              </a:tr>
              <a:tr h="556373">
                <a:tc>
                  <a:txBody>
                    <a:bodyPr/>
                    <a:lstStyle/>
                    <a:p>
                      <a:r>
                        <a:rPr lang="en-US" sz="1200"/>
                        <a:t>Median Family Income</a:t>
                      </a:r>
                      <a:br>
                        <a:rPr lang="en-US" sz="1200"/>
                      </a:br>
                      <a:r>
                        <a:rPr lang="en-US" sz="1200"/>
                        <a:t>(First quarter 2013)</a:t>
                      </a: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c>
                  <a:txBody>
                    <a:bodyPr/>
                    <a:lstStyle/>
                    <a:p>
                      <a:r>
                        <a:rPr lang="en-US" sz="1200"/>
                        <a:t>$66,200</a:t>
                      </a:r>
                    </a:p>
                  </a:txBody>
                  <a:tcPr marL="28575" marR="28575" marT="28575" marB="28575" anchor="ctr">
                    <a:lnL>
                      <a:noFill/>
                    </a:lnL>
                    <a:lnR>
                      <a:noFill/>
                    </a:lnR>
                    <a:lnT w="9525" cap="flat" cmpd="sng" algn="ctr">
                      <a:solidFill>
                        <a:srgbClr val="999999"/>
                      </a:solidFill>
                      <a:prstDash val="solid"/>
                      <a:round/>
                      <a:headEnd type="none" w="med" len="med"/>
                      <a:tailEnd type="none" w="med" len="med"/>
                    </a:lnT>
                    <a:lnB>
                      <a:noFill/>
                    </a:lnB>
                  </a:tcPr>
                </a:tc>
              </a:tr>
              <a:tr h="556373">
                <a:tc>
                  <a:txBody>
                    <a:bodyPr/>
                    <a:lstStyle/>
                    <a:p>
                      <a:r>
                        <a:rPr lang="en-US" sz="1200"/>
                        <a:t>Median Home Price</a:t>
                      </a:r>
                      <a:br>
                        <a:rPr lang="en-US" sz="1200"/>
                      </a:br>
                      <a:r>
                        <a:rPr lang="en-US" sz="1200"/>
                        <a:t>(First quarter 2013)</a:t>
                      </a:r>
                    </a:p>
                  </a:txBody>
                  <a:tcPr marL="28575" marR="28575" marT="28575" marB="28575" anchor="ctr">
                    <a:lnL>
                      <a:noFill/>
                    </a:lnL>
                    <a:lnR>
                      <a:noFill/>
                    </a:lnR>
                    <a:lnT>
                      <a:noFill/>
                    </a:lnT>
                    <a:lnB>
                      <a:noFill/>
                    </a:lnB>
                  </a:tcPr>
                </a:tc>
                <a:tc>
                  <a:txBody>
                    <a:bodyPr/>
                    <a:lstStyle/>
                    <a:p>
                      <a:r>
                        <a:rPr lang="en-US" sz="1200"/>
                        <a:t>$146,000</a:t>
                      </a:r>
                    </a:p>
                  </a:txBody>
                  <a:tcPr marL="28575" marR="28575" marT="28575" marB="28575" anchor="ctr">
                    <a:lnL>
                      <a:noFill/>
                    </a:lnL>
                    <a:lnR>
                      <a:noFill/>
                    </a:lnR>
                    <a:lnT>
                      <a:noFill/>
                    </a:lnT>
                    <a:lnB>
                      <a:noFill/>
                    </a:lnB>
                  </a:tcPr>
                </a:tc>
              </a:tr>
              <a:tr h="556373">
                <a:tc>
                  <a:txBody>
                    <a:bodyPr/>
                    <a:lstStyle/>
                    <a:p>
                      <a:r>
                        <a:rPr lang="en-US" sz="1200"/>
                        <a:t>Change in Home Prices</a:t>
                      </a:r>
                      <a:br>
                        <a:rPr lang="en-US" sz="1200"/>
                      </a:br>
                      <a:r>
                        <a:rPr lang="en-US" sz="1200"/>
                        <a:t>(From First quarter 2012 through First quarter 2013)</a:t>
                      </a:r>
                    </a:p>
                  </a:txBody>
                  <a:tcPr marL="28575" marR="28575" marT="28575" marB="28575" anchor="ctr">
                    <a:lnL>
                      <a:noFill/>
                    </a:lnL>
                    <a:lnR>
                      <a:noFill/>
                    </a:lnR>
                    <a:lnT>
                      <a:noFill/>
                    </a:lnT>
                    <a:lnB>
                      <a:noFill/>
                    </a:lnB>
                  </a:tcPr>
                </a:tc>
                <a:tc>
                  <a:txBody>
                    <a:bodyPr/>
                    <a:lstStyle/>
                    <a:p>
                      <a:r>
                        <a:rPr lang="en-US" sz="1200">
                          <a:solidFill>
                            <a:srgbClr val="008000"/>
                          </a:solidFill>
                        </a:rPr>
                        <a:t>+19.2%</a:t>
                      </a:r>
                      <a:endParaRPr lang="en-US" sz="1200"/>
                    </a:p>
                  </a:txBody>
                  <a:tcPr marL="28575" marR="28575" marT="28575" marB="28575" anchor="ctr">
                    <a:lnL>
                      <a:noFill/>
                    </a:lnL>
                    <a:lnR>
                      <a:noFill/>
                    </a:lnR>
                    <a:lnT>
                      <a:noFill/>
                    </a:lnT>
                    <a:lnB>
                      <a:noFill/>
                    </a:lnB>
                  </a:tcPr>
                </a:tc>
              </a:tr>
              <a:tr h="556373">
                <a:tc>
                  <a:txBody>
                    <a:bodyPr/>
                    <a:lstStyle/>
                    <a:p>
                      <a:r>
                        <a:rPr lang="en-US" sz="1200"/>
                        <a:t>Worst 1-Year Home Price Change</a:t>
                      </a:r>
                      <a:br>
                        <a:rPr lang="en-US" sz="1200"/>
                      </a:br>
                      <a:r>
                        <a:rPr lang="en-US" sz="1200"/>
                        <a:t>(1980-2013)</a:t>
                      </a:r>
                    </a:p>
                  </a:txBody>
                  <a:tcPr marL="28575" marR="28575" marT="28575" marB="28575" anchor="ctr">
                    <a:lnL>
                      <a:noFill/>
                    </a:lnL>
                    <a:lnR>
                      <a:noFill/>
                    </a:lnR>
                    <a:lnT>
                      <a:noFill/>
                    </a:lnT>
                    <a:lnB>
                      <a:noFill/>
                    </a:lnB>
                  </a:tcPr>
                </a:tc>
                <a:tc>
                  <a:txBody>
                    <a:bodyPr/>
                    <a:lstStyle/>
                    <a:p>
                      <a:r>
                        <a:rPr lang="en-US" sz="1200" dirty="0">
                          <a:solidFill>
                            <a:srgbClr val="FF0000"/>
                          </a:solidFill>
                        </a:rPr>
                        <a:t>-17.6%</a:t>
                      </a:r>
                      <a:endParaRPr lang="en-US" sz="1200" dirty="0"/>
                    </a:p>
                    <a:p>
                      <a:r>
                        <a:rPr lang="en-US" sz="1200" dirty="0"/>
                        <a:t>(2012:Q1 </a:t>
                      </a:r>
                    </a:p>
                  </a:txBody>
                  <a:tcPr marL="28575" marR="28575" marT="28575" marB="28575" anchor="ctr">
                    <a:lnL>
                      <a:noFill/>
                    </a:lnL>
                    <a:lnR>
                      <a:noFill/>
                    </a:lnR>
                    <a:lnT>
                      <a:noFill/>
                    </a:lnT>
                    <a:lnB>
                      <a:noFill/>
                    </a:lnB>
                  </a:tcPr>
                </a:tc>
              </a:tr>
            </a:tbl>
          </a:graphicData>
        </a:graphic>
      </p:graphicFrame>
      <p:sp>
        <p:nvSpPr>
          <p:cNvPr id="10" name="Rectangle 9"/>
          <p:cNvSpPr/>
          <p:nvPr/>
        </p:nvSpPr>
        <p:spPr>
          <a:xfrm>
            <a:off x="2514600" y="6248400"/>
            <a:ext cx="4572000" cy="230832"/>
          </a:xfrm>
          <a:prstGeom prst="rect">
            <a:avLst/>
          </a:prstGeom>
        </p:spPr>
        <p:txBody>
          <a:bodyPr>
            <a:spAutoFit/>
          </a:bodyPr>
          <a:lstStyle/>
          <a:p>
            <a:r>
              <a:rPr lang="en-US" sz="900" dirty="0" smtClean="0"/>
              <a:t>Forecast as of August, 2013, courtesy of </a:t>
            </a:r>
            <a:r>
              <a:rPr lang="en-US" sz="900" dirty="0" err="1" smtClean="0"/>
              <a:t>CoreLogic</a:t>
            </a:r>
            <a:r>
              <a:rPr lang="en-US" sz="900" dirty="0" smtClean="0"/>
              <a:t>.</a:t>
            </a:r>
            <a:endParaRPr lang="en-US" sz="9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altLang="en-US" dirty="0" smtClean="0"/>
              <a:t>www.cplc.org</a:t>
            </a:r>
            <a:endParaRPr lang="en-US" altLang="en-US" dirty="0"/>
          </a:p>
        </p:txBody>
      </p:sp>
      <p:pic>
        <p:nvPicPr>
          <p:cNvPr id="5" name="Picture 4" descr="http://economistsoutlook.blogs.realtor.org/files/2013/06/060513a.png">
            <a:hlinkClick r:id="rId2"/>
          </p:cNvPr>
          <p:cNvPicPr/>
          <p:nvPr/>
        </p:nvPicPr>
        <p:blipFill>
          <a:blip r:embed="rId3" cstate="print"/>
          <a:srcRect/>
          <a:stretch>
            <a:fillRect/>
          </a:stretch>
        </p:blipFill>
        <p:spPr bwMode="auto">
          <a:xfrm>
            <a:off x="762000" y="2590800"/>
            <a:ext cx="7620000" cy="3333750"/>
          </a:xfrm>
          <a:prstGeom prst="rect">
            <a:avLst/>
          </a:prstGeom>
          <a:noFill/>
          <a:ln w="9525">
            <a:noFill/>
            <a:miter lim="800000"/>
            <a:headEnd/>
            <a:tailEnd/>
          </a:ln>
        </p:spPr>
      </p:pic>
      <p:sp>
        <p:nvSpPr>
          <p:cNvPr id="24577" name="Rectangle 1"/>
          <p:cNvSpPr>
            <a:spLocks noChangeArrowheads="1"/>
          </p:cNvSpPr>
          <p:nvPr/>
        </p:nvSpPr>
        <p:spPr bwMode="auto">
          <a:xfrm>
            <a:off x="609600" y="344142"/>
            <a:ext cx="8382000" cy="2123658"/>
          </a:xfrm>
          <a:prstGeom prst="rect">
            <a:avLst/>
          </a:prstGeom>
          <a:noFill/>
          <a:ln w="9525">
            <a:solidFill>
              <a:srgbClr val="FFFF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More than half of the markets in the index, 14, were down by 20%</a:t>
            </a:r>
          </a:p>
          <a:p>
            <a:pPr lvl="1"/>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or more compared to March of 2006 and </a:t>
            </a:r>
          </a:p>
          <a:p>
            <a:pPr marL="0" marR="0" lvl="0" indent="0" defTabSz="914400" rtl="0" eaLnBrk="1" fontAlgn="base" latinLnBrk="0" hangingPunct="1">
              <a:lnSpc>
                <a:spcPct val="10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Las Vegas was down in excess of 53%.</a:t>
            </a:r>
            <a:endPar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Markets in California and the sand states of Florida, Nevada and Arizona </a:t>
            </a:r>
            <a:r>
              <a:rPr lang="en-US" sz="2000" dirty="0" smtClean="0">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were  down by the largest amounts despite frenzied investor purchases.</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62000"/>
          </a:xfrm>
        </p:spPr>
        <p:txBody>
          <a:bodyPr>
            <a:normAutofit/>
          </a:bodyPr>
          <a:lstStyle/>
          <a:p>
            <a:pPr algn="ctr"/>
            <a:r>
              <a:rPr lang="en-US" sz="2800" dirty="0" smtClean="0"/>
              <a:t>Who is Chicanos </a:t>
            </a:r>
            <a:r>
              <a:rPr lang="en-US" sz="2800" dirty="0" err="1" smtClean="0"/>
              <a:t>Por</a:t>
            </a:r>
            <a:r>
              <a:rPr lang="en-US" sz="2800" dirty="0" smtClean="0"/>
              <a:t> La </a:t>
            </a:r>
            <a:r>
              <a:rPr lang="en-US" sz="2800" dirty="0" err="1" smtClean="0"/>
              <a:t>Causa</a:t>
            </a:r>
            <a:r>
              <a:rPr lang="en-US" sz="2800" dirty="0" smtClean="0"/>
              <a:t> (CPLC)?</a:t>
            </a:r>
            <a:endParaRPr lang="en-US" sz="2800" dirty="0"/>
          </a:p>
        </p:txBody>
      </p:sp>
      <p:sp>
        <p:nvSpPr>
          <p:cNvPr id="3" name="Content Placeholder 2"/>
          <p:cNvSpPr>
            <a:spLocks noGrp="1"/>
          </p:cNvSpPr>
          <p:nvPr>
            <p:ph sz="quarter" idx="1"/>
          </p:nvPr>
        </p:nvSpPr>
        <p:spPr>
          <a:xfrm>
            <a:off x="301752" y="1066800"/>
            <a:ext cx="8503920" cy="5410200"/>
          </a:xfrm>
        </p:spPr>
        <p:txBody>
          <a:bodyPr/>
          <a:lstStyle/>
          <a:p>
            <a:r>
              <a:rPr lang="en-US" sz="2000" dirty="0" smtClean="0"/>
              <a:t>501(c)3, Founded in 1969</a:t>
            </a:r>
          </a:p>
          <a:p>
            <a:pPr lvl="1"/>
            <a:r>
              <a:rPr lang="en-US" sz="1600" dirty="0" smtClean="0"/>
              <a:t>Now one of the largest Hispanic Community Development Corporations in the United States</a:t>
            </a:r>
          </a:p>
          <a:p>
            <a:pPr lvl="1"/>
            <a:r>
              <a:rPr lang="en-US" sz="1600" dirty="0" smtClean="0"/>
              <a:t>Approximately 750 employees</a:t>
            </a:r>
          </a:p>
          <a:p>
            <a:r>
              <a:rPr lang="en-US" sz="2000" dirty="0" smtClean="0"/>
              <a:t>HQ in Phoenix; Operations in AZ, NV and NM</a:t>
            </a:r>
          </a:p>
          <a:p>
            <a:r>
              <a:rPr lang="en-US" sz="2000" dirty="0" smtClean="0"/>
              <a:t>Highly diverse nonprofit with 4 business “pillars”</a:t>
            </a:r>
          </a:p>
          <a:p>
            <a:pPr lvl="1"/>
            <a:r>
              <a:rPr lang="en-US" sz="2000" dirty="0" smtClean="0"/>
              <a:t>Social Services</a:t>
            </a:r>
          </a:p>
          <a:p>
            <a:pPr lvl="1"/>
            <a:r>
              <a:rPr lang="en-US" sz="2000" dirty="0" smtClean="0"/>
              <a:t>Education</a:t>
            </a:r>
          </a:p>
          <a:p>
            <a:pPr lvl="1"/>
            <a:r>
              <a:rPr lang="en-US" sz="2000" dirty="0" smtClean="0"/>
              <a:t>Economic Development </a:t>
            </a:r>
          </a:p>
          <a:p>
            <a:pPr lvl="1"/>
            <a:r>
              <a:rPr lang="en-US" sz="2000" dirty="0" smtClean="0"/>
              <a:t>Housing</a:t>
            </a:r>
            <a:endParaRPr lang="en-US" dirty="0" smtClean="0"/>
          </a:p>
          <a:p>
            <a:r>
              <a:rPr lang="en-US" sz="2000" dirty="0" smtClean="0"/>
              <a:t>Housing Counseling Agency certified in Phoenix for 27 years</a:t>
            </a:r>
          </a:p>
          <a:p>
            <a:r>
              <a:rPr lang="en-US" sz="2000" dirty="0" smtClean="0"/>
              <a:t>Housing Counseling Agency in Las Vegas</a:t>
            </a:r>
          </a:p>
          <a:p>
            <a:pPr lvl="1"/>
            <a:r>
              <a:rPr lang="en-US" sz="1600" dirty="0" smtClean="0"/>
              <a:t>Established in 2010</a:t>
            </a:r>
          </a:p>
          <a:p>
            <a:pPr lvl="1"/>
            <a:r>
              <a:rPr lang="en-US" sz="1600" dirty="0" smtClean="0"/>
              <a:t>Freddie Mac Center</a:t>
            </a:r>
          </a:p>
          <a:p>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smtClean="0"/>
              <a:t>Number of Properties per estimated market</a:t>
            </a:r>
            <a:br>
              <a:rPr lang="en-US" sz="2000" dirty="0" smtClean="0"/>
            </a:br>
            <a:r>
              <a:rPr lang="en-US" sz="2000" dirty="0" smtClean="0"/>
              <a:t>Highest Availability</a:t>
            </a:r>
            <a:br>
              <a:rPr lang="en-US" sz="2000" dirty="0" smtClean="0"/>
            </a:br>
            <a:r>
              <a:rPr lang="en-US" sz="2000" dirty="0" smtClean="0"/>
              <a:t/>
            </a:r>
            <a:br>
              <a:rPr lang="en-US" sz="2000" dirty="0" smtClean="0"/>
            </a:br>
            <a:r>
              <a:rPr lang="en-US" sz="2800" dirty="0" smtClean="0"/>
              <a:t>$100-200K/7,552 Properties </a:t>
            </a:r>
            <a:r>
              <a:rPr lang="en-US" dirty="0" smtClean="0"/>
              <a:t/>
            </a:r>
            <a:br>
              <a:rPr lang="en-US" dirty="0" smtClean="0"/>
            </a:br>
            <a:endParaRPr lang="en-US" dirty="0"/>
          </a:p>
        </p:txBody>
      </p:sp>
      <p:sp>
        <p:nvSpPr>
          <p:cNvPr id="4" name="Footer Placeholder 3"/>
          <p:cNvSpPr>
            <a:spLocks noGrp="1"/>
          </p:cNvSpPr>
          <p:nvPr>
            <p:ph type="ftr" sz="quarter" idx="11"/>
          </p:nvPr>
        </p:nvSpPr>
        <p:spPr/>
        <p:txBody>
          <a:bodyPr/>
          <a:lstStyle/>
          <a:p>
            <a:pPr>
              <a:defRPr/>
            </a:pPr>
            <a:r>
              <a:rPr lang="en-US" altLang="en-US" dirty="0" smtClean="0"/>
              <a:t>Realtytrac2013 </a:t>
            </a:r>
            <a:endParaRPr lang="en-US" altLang="en-US" dirty="0"/>
          </a:p>
        </p:txBody>
      </p:sp>
      <p:pic>
        <p:nvPicPr>
          <p:cNvPr id="5" name="Picture 4" descr="http://www.realtytrac.com/StatsAndTrends/ShowRTChart?cacheKey=PropertiesPerEstimatedMarket_state%3ANV"/>
          <p:cNvPicPr/>
          <p:nvPr/>
        </p:nvPicPr>
        <p:blipFill>
          <a:blip r:embed="rId2" cstate="print"/>
          <a:srcRect/>
          <a:stretch>
            <a:fillRect/>
          </a:stretch>
        </p:blipFill>
        <p:spPr bwMode="auto">
          <a:xfrm>
            <a:off x="1066800" y="762000"/>
            <a:ext cx="6781800" cy="3581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4724400"/>
            <a:ext cx="7732713" cy="1371600"/>
          </a:xfrm>
          <a:ln>
            <a:solidFill>
              <a:schemeClr val="accent1"/>
            </a:solidFill>
          </a:ln>
        </p:spPr>
        <p:txBody>
          <a:bodyPr/>
          <a:lstStyle/>
          <a:p>
            <a:pPr>
              <a:buFont typeface="Arial" pitchFamily="34" charset="0"/>
              <a:buChar char="•"/>
            </a:pPr>
            <a:r>
              <a:rPr lang="en-US" sz="1400" dirty="0" smtClean="0"/>
              <a:t>The national homeownership rate peaked at 69% in 2004, but fell four percentage points to 65% in the 2nd quarter of 2013.</a:t>
            </a:r>
            <a:br>
              <a:rPr lang="en-US" sz="1400" dirty="0" smtClean="0"/>
            </a:br>
            <a:r>
              <a:rPr lang="en-US" sz="1400" dirty="0" smtClean="0"/>
              <a:t/>
            </a:r>
            <a:br>
              <a:rPr lang="en-US" sz="1400" dirty="0" smtClean="0"/>
            </a:br>
            <a:r>
              <a:rPr lang="en-US" sz="1400" dirty="0" smtClean="0"/>
              <a:t>Despite having experienced the large number of foreclosures in California and Florida, those states are not among the top five states in terms of change in homeownership, though Nevada is.</a:t>
            </a:r>
            <a:r>
              <a:rPr lang="en-US" dirty="0" smtClean="0"/>
              <a:t/>
            </a:r>
            <a:br>
              <a:rPr lang="en-US" dirty="0" smtClean="0"/>
            </a:br>
            <a:endParaRPr lang="en-US" dirty="0"/>
          </a:p>
        </p:txBody>
      </p:sp>
      <p:sp>
        <p:nvSpPr>
          <p:cNvPr id="4" name="Footer Placeholder 3"/>
          <p:cNvSpPr>
            <a:spLocks noGrp="1"/>
          </p:cNvSpPr>
          <p:nvPr>
            <p:ph type="ftr" sz="quarter" idx="11"/>
          </p:nvPr>
        </p:nvSpPr>
        <p:spPr/>
        <p:txBody>
          <a:bodyPr/>
          <a:lstStyle/>
          <a:p>
            <a:pPr>
              <a:defRPr/>
            </a:pPr>
            <a:r>
              <a:rPr lang="en-US" altLang="en-US" dirty="0" smtClean="0"/>
              <a:t>National Association of Realtors</a:t>
            </a:r>
            <a:endParaRPr lang="en-US" altLang="en-US" dirty="0"/>
          </a:p>
        </p:txBody>
      </p:sp>
      <p:pic>
        <p:nvPicPr>
          <p:cNvPr id="6" name="Picture 5" descr="http://economistsoutlook.blogs.realtor.org/files/2013/08/HoMrate.png">
            <a:hlinkClick r:id="rId2"/>
          </p:cNvPr>
          <p:cNvPicPr/>
          <p:nvPr/>
        </p:nvPicPr>
        <p:blipFill>
          <a:blip r:embed="rId3" cstate="print"/>
          <a:srcRect/>
          <a:stretch>
            <a:fillRect/>
          </a:stretch>
        </p:blipFill>
        <p:spPr bwMode="auto">
          <a:xfrm>
            <a:off x="762000" y="1066800"/>
            <a:ext cx="7620000" cy="3657600"/>
          </a:xfrm>
          <a:prstGeom prst="rect">
            <a:avLst/>
          </a:prstGeom>
          <a:noFill/>
          <a:ln w="9525">
            <a:noFill/>
            <a:miter lim="800000"/>
            <a:headEnd/>
            <a:tailEnd/>
          </a:ln>
        </p:spPr>
      </p:pic>
      <p:sp>
        <p:nvSpPr>
          <p:cNvPr id="7" name="Rectangle 6"/>
          <p:cNvSpPr/>
          <p:nvPr/>
        </p:nvSpPr>
        <p:spPr>
          <a:xfrm>
            <a:off x="685800" y="304800"/>
            <a:ext cx="8001000" cy="707886"/>
          </a:xfrm>
          <a:prstGeom prst="rect">
            <a:avLst/>
          </a:prstGeom>
        </p:spPr>
        <p:txBody>
          <a:bodyPr wrap="square">
            <a:spAutoFit/>
          </a:bodyPr>
          <a:lstStyle/>
          <a:p>
            <a:pPr algn="ctr"/>
            <a:r>
              <a:rPr lang="en-US" sz="2000" b="1" dirty="0" smtClean="0">
                <a:hlinkClick r:id="rId4" tooltip="Permanent Link to Markets with the Largest Change in Homeownership Rate"/>
              </a:rPr>
              <a:t>Markets with the Largest Change in Homeownership Rate</a:t>
            </a:r>
            <a:endParaRPr lang="en-US" sz="2000" b="1" dirty="0" smtClean="0"/>
          </a:p>
          <a:p>
            <a:pPr algn="ctr"/>
            <a:r>
              <a:rPr lang="en-US" sz="2000" b="1" dirty="0" smtClean="0"/>
              <a:t>Nevada Homeownership rate =  53.3%   2</a:t>
            </a:r>
            <a:r>
              <a:rPr lang="en-US" sz="2000" b="1" baseline="30000" dirty="0" smtClean="0"/>
              <a:t>nd</a:t>
            </a:r>
            <a:r>
              <a:rPr lang="en-US" sz="2000" b="1" dirty="0" smtClean="0"/>
              <a:t> QTR 2013 </a:t>
            </a:r>
            <a:endParaRPr lang="en-US" sz="2000" b="1" dirty="0"/>
          </a:p>
        </p:txBody>
      </p:sp>
      <p:sp>
        <p:nvSpPr>
          <p:cNvPr id="8" name="Left Arrow 7"/>
          <p:cNvSpPr/>
          <p:nvPr/>
        </p:nvSpPr>
        <p:spPr>
          <a:xfrm>
            <a:off x="7239000" y="1828800"/>
            <a:ext cx="1600200"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Investor Activity (buy </a:t>
            </a:r>
            <a:r>
              <a:rPr lang="en-US" dirty="0" err="1" smtClean="0"/>
              <a:t>vs</a:t>
            </a:r>
            <a:r>
              <a:rPr lang="en-US" dirty="0" smtClean="0"/>
              <a:t> rent)</a:t>
            </a:r>
            <a:endParaRPr lang="en-US" dirty="0"/>
          </a:p>
        </p:txBody>
      </p:sp>
      <p:sp>
        <p:nvSpPr>
          <p:cNvPr id="3" name="Content Placeholder 2"/>
          <p:cNvSpPr>
            <a:spLocks noGrp="1"/>
          </p:cNvSpPr>
          <p:nvPr>
            <p:ph idx="1"/>
          </p:nvPr>
        </p:nvSpPr>
        <p:spPr>
          <a:xfrm>
            <a:off x="457200" y="1219200"/>
            <a:ext cx="8229600" cy="5257800"/>
          </a:xfrm>
        </p:spPr>
        <p:txBody>
          <a:bodyPr/>
          <a:lstStyle/>
          <a:p>
            <a:r>
              <a:rPr lang="en-US" sz="2400" dirty="0" smtClean="0"/>
              <a:t>If I’m an investor, do I continue to buy?</a:t>
            </a:r>
          </a:p>
          <a:p>
            <a:r>
              <a:rPr lang="en-US" sz="2400" dirty="0" smtClean="0"/>
              <a:t>It’s </a:t>
            </a:r>
            <a:r>
              <a:rPr lang="en-US" sz="2400" dirty="0" smtClean="0"/>
              <a:t>all about location</a:t>
            </a:r>
          </a:p>
          <a:p>
            <a:r>
              <a:rPr lang="en-US" sz="2400" dirty="0" smtClean="0"/>
              <a:t>What is </a:t>
            </a:r>
            <a:r>
              <a:rPr lang="en-US" sz="2400" u="sng" dirty="0" smtClean="0">
                <a:solidFill>
                  <a:srgbClr val="FF0000"/>
                </a:solidFill>
              </a:rPr>
              <a:t>the Area Median Income</a:t>
            </a:r>
            <a:r>
              <a:rPr lang="en-US" sz="2400" dirty="0" smtClean="0"/>
              <a:t>?  What is the </a:t>
            </a:r>
            <a:r>
              <a:rPr lang="en-US" sz="2400" u="sng" dirty="0" smtClean="0">
                <a:solidFill>
                  <a:srgbClr val="FF0000"/>
                </a:solidFill>
              </a:rPr>
              <a:t>Median Home Price</a:t>
            </a:r>
            <a:r>
              <a:rPr lang="en-US" sz="2400" dirty="0" smtClean="0"/>
              <a:t> for the area?</a:t>
            </a:r>
            <a:endParaRPr lang="en-US" sz="2400" dirty="0" smtClean="0"/>
          </a:p>
          <a:p>
            <a:r>
              <a:rPr lang="en-US" sz="2400" dirty="0" smtClean="0"/>
              <a:t>Maximum ratios used to compute housing expense</a:t>
            </a:r>
          </a:p>
          <a:p>
            <a:pPr lvl="1"/>
            <a:r>
              <a:rPr lang="en-US" sz="2400" dirty="0" smtClean="0"/>
              <a:t>For example</a:t>
            </a:r>
            <a:r>
              <a:rPr lang="en-US" dirty="0" smtClean="0"/>
              <a:t>:</a:t>
            </a:r>
          </a:p>
          <a:p>
            <a:pPr lvl="2"/>
            <a:r>
              <a:rPr lang="en-US" sz="1800" dirty="0" smtClean="0"/>
              <a:t>$</a:t>
            </a:r>
            <a:r>
              <a:rPr lang="en-US" sz="1800" dirty="0" smtClean="0"/>
              <a:t>60</a:t>
            </a:r>
            <a:r>
              <a:rPr lang="en-US" sz="1800" dirty="0" smtClean="0"/>
              <a:t>,000 </a:t>
            </a:r>
            <a:r>
              <a:rPr lang="en-US" sz="1800" dirty="0" smtClean="0"/>
              <a:t>= AMI for a family of </a:t>
            </a:r>
            <a:r>
              <a:rPr lang="en-US" sz="1800" dirty="0" smtClean="0"/>
              <a:t>4 (</a:t>
            </a:r>
            <a:r>
              <a:rPr lang="en-US" sz="1800" dirty="0" err="1" smtClean="0"/>
              <a:t>Phx</a:t>
            </a:r>
            <a:r>
              <a:rPr lang="en-US" sz="1800" dirty="0" smtClean="0"/>
              <a:t> AMI = $60,700)</a:t>
            </a:r>
            <a:endParaRPr lang="en-US" sz="1800" dirty="0" smtClean="0"/>
          </a:p>
          <a:p>
            <a:pPr lvl="2"/>
            <a:r>
              <a:rPr lang="en-US" sz="1800" dirty="0" smtClean="0"/>
              <a:t>Equates to </a:t>
            </a:r>
            <a:r>
              <a:rPr lang="en-US" sz="1800" dirty="0" smtClean="0"/>
              <a:t>$5000 </a:t>
            </a:r>
            <a:r>
              <a:rPr lang="en-US" sz="1800" dirty="0" smtClean="0"/>
              <a:t>gross / month</a:t>
            </a:r>
          </a:p>
          <a:p>
            <a:pPr lvl="2"/>
            <a:r>
              <a:rPr lang="en-US" sz="1800" dirty="0" smtClean="0"/>
              <a:t>Equates to $</a:t>
            </a:r>
            <a:r>
              <a:rPr lang="en-US" sz="1800" dirty="0" smtClean="0"/>
              <a:t>1500 </a:t>
            </a:r>
            <a:r>
              <a:rPr lang="en-US" sz="1800" dirty="0" smtClean="0"/>
              <a:t>/ mo </a:t>
            </a:r>
            <a:r>
              <a:rPr lang="en-US" sz="1800" dirty="0" smtClean="0"/>
              <a:t>as a Housing Expense (per </a:t>
            </a:r>
            <a:r>
              <a:rPr lang="en-US" sz="1800" dirty="0" smtClean="0"/>
              <a:t>30% ratio)</a:t>
            </a:r>
          </a:p>
          <a:p>
            <a:pPr lvl="2"/>
            <a:r>
              <a:rPr lang="en-US" sz="1800" dirty="0" smtClean="0"/>
              <a:t>M*I = </a:t>
            </a:r>
            <a:r>
              <a:rPr lang="en-US" sz="1800" dirty="0" smtClean="0"/>
              <a:t>$1200 </a:t>
            </a:r>
            <a:r>
              <a:rPr lang="en-US" sz="1800" dirty="0" smtClean="0"/>
              <a:t>if T&amp;I&amp;HOA</a:t>
            </a:r>
            <a:r>
              <a:rPr lang="en-US" sz="1800" dirty="0" smtClean="0"/>
              <a:t>, etc </a:t>
            </a:r>
            <a:r>
              <a:rPr lang="en-US" sz="1800" dirty="0" smtClean="0"/>
              <a:t>= </a:t>
            </a:r>
            <a:r>
              <a:rPr lang="en-US" sz="1800" dirty="0" smtClean="0"/>
              <a:t>$300/mo (approx 20%)</a:t>
            </a:r>
          </a:p>
          <a:p>
            <a:pPr lvl="2"/>
            <a:r>
              <a:rPr lang="en-US" sz="1800" dirty="0" smtClean="0"/>
              <a:t>At 3.5% DP, a 30 year, 5.5% mortgage allows a family to purchase:</a:t>
            </a:r>
          </a:p>
          <a:p>
            <a:pPr lvl="3"/>
            <a:r>
              <a:rPr lang="en-US" sz="1800" b="1" dirty="0" smtClean="0">
                <a:solidFill>
                  <a:srgbClr val="FF0000"/>
                </a:solidFill>
              </a:rPr>
              <a:t>$219,000!</a:t>
            </a:r>
          </a:p>
          <a:p>
            <a:pPr lvl="3"/>
            <a:r>
              <a:rPr lang="en-US" sz="1600" dirty="0" smtClean="0"/>
              <a:t>P&amp;I payment = $1199.94</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linds(horizontal)">
                                      <p:cBhvr>
                                        <p:cTn id="35" dur="500"/>
                                        <p:tgtEl>
                                          <p:spTgt spid="3">
                                            <p:txEl>
                                              <p:pRg st="6" end="6"/>
                                            </p:txEl>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blinds(horizontal)">
                                      <p:cBhvr>
                                        <p:cTn id="38" dur="500"/>
                                        <p:tgtEl>
                                          <p:spTgt spid="3">
                                            <p:txEl>
                                              <p:pRg st="7" end="7"/>
                                            </p:txEl>
                                          </p:spTgt>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blinds(horizontal)">
                                      <p:cBhvr>
                                        <p:cTn id="41" dur="500"/>
                                        <p:tgtEl>
                                          <p:spTgt spid="3">
                                            <p:txEl>
                                              <p:pRg st="8" end="8"/>
                                            </p:txEl>
                                          </p:spTgt>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blinds(horizontal)">
                                      <p:cBhvr>
                                        <p:cTn id="44" dur="500"/>
                                        <p:tgtEl>
                                          <p:spTgt spid="3">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5715000" cy="712787"/>
          </a:xfrm>
        </p:spPr>
        <p:txBody>
          <a:bodyPr/>
          <a:lstStyle/>
          <a:p>
            <a:r>
              <a:rPr lang="en-US" dirty="0" smtClean="0"/>
              <a:t>Investor Activity</a:t>
            </a:r>
            <a:endParaRPr lang="en-US" dirty="0"/>
          </a:p>
        </p:txBody>
      </p:sp>
      <p:sp>
        <p:nvSpPr>
          <p:cNvPr id="3" name="Content Placeholder 2"/>
          <p:cNvSpPr>
            <a:spLocks noGrp="1"/>
          </p:cNvSpPr>
          <p:nvPr>
            <p:ph idx="1"/>
          </p:nvPr>
        </p:nvSpPr>
        <p:spPr>
          <a:xfrm>
            <a:off x="457200" y="1219200"/>
            <a:ext cx="8229600" cy="5257800"/>
          </a:xfrm>
        </p:spPr>
        <p:txBody>
          <a:bodyPr/>
          <a:lstStyle/>
          <a:p>
            <a:r>
              <a:rPr lang="en-US" sz="2400" dirty="0" smtClean="0"/>
              <a:t>In Phoenix, recall:</a:t>
            </a:r>
          </a:p>
          <a:p>
            <a:pPr lvl="1"/>
            <a:r>
              <a:rPr lang="en-US" sz="2000" dirty="0" smtClean="0"/>
              <a:t>Median Home Price = $192,000</a:t>
            </a:r>
          </a:p>
          <a:p>
            <a:pPr lvl="1"/>
            <a:r>
              <a:rPr lang="en-US" sz="2000" dirty="0" smtClean="0"/>
              <a:t>“Affordable” Price point = $219,000</a:t>
            </a:r>
          </a:p>
          <a:p>
            <a:pPr lvl="1"/>
            <a:r>
              <a:rPr lang="en-US" sz="2000" dirty="0" smtClean="0"/>
              <a:t>Represents an upside of: $27,000 or 14%</a:t>
            </a:r>
          </a:p>
          <a:p>
            <a:r>
              <a:rPr lang="en-US" sz="2400" dirty="0" smtClean="0"/>
              <a:t>In Atlanta, recall:</a:t>
            </a:r>
          </a:p>
          <a:p>
            <a:pPr lvl="1"/>
            <a:r>
              <a:rPr lang="en-US" sz="2000" dirty="0" smtClean="0"/>
              <a:t>Median Home Price = $146,000</a:t>
            </a:r>
          </a:p>
          <a:p>
            <a:pPr lvl="1"/>
            <a:r>
              <a:rPr lang="en-US" sz="2000" dirty="0" smtClean="0"/>
              <a:t>Area Median Income = $66,200</a:t>
            </a:r>
          </a:p>
          <a:p>
            <a:pPr lvl="1"/>
            <a:r>
              <a:rPr lang="en-US" sz="2000" dirty="0" smtClean="0"/>
              <a:t>Using similar approach, P&amp;I = $1320 (Housing Expense Max)</a:t>
            </a:r>
          </a:p>
          <a:p>
            <a:pPr lvl="1"/>
            <a:r>
              <a:rPr lang="en-US" sz="2000" dirty="0" smtClean="0"/>
              <a:t>This represents an “Affordable Price” = $241,000</a:t>
            </a:r>
          </a:p>
          <a:p>
            <a:pPr lvl="1"/>
            <a:r>
              <a:rPr lang="en-US" sz="2000" dirty="0" smtClean="0"/>
              <a:t>Represents an upside of: $95,000 or 65%!</a:t>
            </a:r>
            <a:endParaRPr lang="en-US" sz="2000" dirty="0" smtClean="0"/>
          </a:p>
          <a:p>
            <a:r>
              <a:rPr lang="en-US" sz="1800" i="1" dirty="0" smtClean="0">
                <a:solidFill>
                  <a:srgbClr val="FF0000"/>
                </a:solidFill>
              </a:rPr>
              <a:t>Note: Housing Expense Max is also related to maximum lease/rent amount! </a:t>
            </a:r>
            <a:r>
              <a:rPr lang="en-US" sz="1800" i="1" dirty="0" smtClean="0">
                <a:solidFill>
                  <a:srgbClr val="FF0000"/>
                </a:solidFill>
              </a:rPr>
              <a:t>So analyzing Fair Market Rents provides a rental strategy as well.</a:t>
            </a:r>
            <a:endParaRPr lang="en-US" sz="1800" i="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linds(horizontal)">
                                      <p:cBhvr>
                                        <p:cTn id="33" dur="500"/>
                                        <p:tgtEl>
                                          <p:spTgt spid="3">
                                            <p:txEl>
                                              <p:pRg st="8" end="8"/>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linds(horizontal)">
                                      <p:cBhvr>
                                        <p:cTn id="36" dur="500"/>
                                        <p:tgtEl>
                                          <p:spTgt spid="3">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linds(horizontal)">
                                      <p:cBhvr>
                                        <p:cTn id="4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1"/>
            <a:ext cx="7772400" cy="761999"/>
          </a:xfrm>
        </p:spPr>
        <p:txBody>
          <a:bodyPr/>
          <a:lstStyle/>
          <a:p>
            <a:r>
              <a:rPr lang="en-US" sz="2400" dirty="0" smtClean="0"/>
              <a:t>Rental as a Temporary exit strategy</a:t>
            </a:r>
            <a:endParaRPr lang="en-US" sz="2400" dirty="0"/>
          </a:p>
        </p:txBody>
      </p:sp>
      <p:sp>
        <p:nvSpPr>
          <p:cNvPr id="5" name="Content Placeholder 2"/>
          <p:cNvSpPr txBox="1">
            <a:spLocks/>
          </p:cNvSpPr>
          <p:nvPr/>
        </p:nvSpPr>
        <p:spPr bwMode="auto">
          <a:xfrm>
            <a:off x="457200" y="1219200"/>
            <a:ext cx="8229600" cy="5257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
                <a:schemeClr val="accent1"/>
              </a:buClr>
              <a:buSzPct val="6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p:txBody>
      </p:sp>
      <p:graphicFrame>
        <p:nvGraphicFramePr>
          <p:cNvPr id="6" name="Table 5"/>
          <p:cNvGraphicFramePr>
            <a:graphicFrameLocks noGrp="1"/>
          </p:cNvGraphicFramePr>
          <p:nvPr/>
        </p:nvGraphicFramePr>
        <p:xfrm>
          <a:off x="685800" y="1219200"/>
          <a:ext cx="7239000" cy="1051560"/>
        </p:xfrm>
        <a:graphic>
          <a:graphicData uri="http://schemas.openxmlformats.org/drawingml/2006/table">
            <a:tbl>
              <a:tblPr/>
              <a:tblGrid>
                <a:gridCol w="1295400"/>
                <a:gridCol w="1117600"/>
                <a:gridCol w="1206500"/>
                <a:gridCol w="1206500"/>
                <a:gridCol w="1206500"/>
                <a:gridCol w="1206500"/>
              </a:tblGrid>
              <a:tr h="0">
                <a:tc gridSpan="6">
                  <a:txBody>
                    <a:bodyPr/>
                    <a:lstStyle/>
                    <a:p>
                      <a:pPr algn="ctr"/>
                      <a:r>
                        <a:rPr lang="en-US" dirty="0">
                          <a:hlinkClick r:id="rId2"/>
                        </a:rPr>
                        <a:t>Maricopa County, Arizona</a:t>
                      </a:r>
                      <a:endParaRPr lang="en-US" dirty="0"/>
                    </a:p>
                  </a:txBody>
                  <a:tcPr marL="38100" marR="38100" marT="38100" marB="38100" anchor="ctr">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endParaRPr lang="en-US" sz="1200" dirty="0"/>
                    </a:p>
                  </a:txBody>
                  <a:tcPr marL="38100" marR="38100" marT="38100" marB="38100" anchor="ctr">
                    <a:lnL>
                      <a:noFill/>
                    </a:lnL>
                    <a:lnR>
                      <a:noFill/>
                    </a:lnR>
                    <a:lnT>
                      <a:noFill/>
                    </a:lnT>
                    <a:lnB>
                      <a:noFill/>
                    </a:lnB>
                    <a:solidFill>
                      <a:srgbClr val="FFFFFF"/>
                    </a:solidFill>
                  </a:tcPr>
                </a:tc>
                <a:tc>
                  <a:txBody>
                    <a:bodyPr/>
                    <a:lstStyle/>
                    <a:p>
                      <a:pPr algn="ctr"/>
                      <a:r>
                        <a:rPr lang="en-US" sz="1200" dirty="0"/>
                        <a:t>Efficiency</a:t>
                      </a:r>
                    </a:p>
                  </a:txBody>
                  <a:tcPr marL="38100" marR="38100" marT="38100" marB="38100" anchor="ctr">
                    <a:lnL>
                      <a:noFill/>
                    </a:lnL>
                    <a:lnR>
                      <a:noFill/>
                    </a:lnR>
                    <a:lnT>
                      <a:noFill/>
                    </a:lnT>
                    <a:lnB>
                      <a:noFill/>
                    </a:lnB>
                    <a:solidFill>
                      <a:srgbClr val="FFFFFF"/>
                    </a:solidFill>
                  </a:tcPr>
                </a:tc>
                <a:tc>
                  <a:txBody>
                    <a:bodyPr/>
                    <a:lstStyle/>
                    <a:p>
                      <a:pPr algn="ctr"/>
                      <a:r>
                        <a:rPr lang="en-US" sz="1200" dirty="0"/>
                        <a:t>1 Bedroom</a:t>
                      </a:r>
                    </a:p>
                  </a:txBody>
                  <a:tcPr marL="38100" marR="38100" marT="38100" marB="38100" anchor="ctr">
                    <a:lnL>
                      <a:noFill/>
                    </a:lnL>
                    <a:lnR>
                      <a:noFill/>
                    </a:lnR>
                    <a:lnT>
                      <a:noFill/>
                    </a:lnT>
                    <a:lnB>
                      <a:noFill/>
                    </a:lnB>
                    <a:solidFill>
                      <a:srgbClr val="FFFFFF"/>
                    </a:solidFill>
                  </a:tcPr>
                </a:tc>
                <a:tc>
                  <a:txBody>
                    <a:bodyPr/>
                    <a:lstStyle/>
                    <a:p>
                      <a:pPr algn="ctr"/>
                      <a:r>
                        <a:rPr lang="en-US" sz="1200"/>
                        <a:t>2 Bedrooms</a:t>
                      </a:r>
                    </a:p>
                  </a:txBody>
                  <a:tcPr marL="38100" marR="38100" marT="38100" marB="38100" anchor="ctr">
                    <a:lnL>
                      <a:noFill/>
                    </a:lnL>
                    <a:lnR>
                      <a:noFill/>
                    </a:lnR>
                    <a:lnT>
                      <a:noFill/>
                    </a:lnT>
                    <a:lnB>
                      <a:noFill/>
                    </a:lnB>
                    <a:solidFill>
                      <a:srgbClr val="FFFFFF"/>
                    </a:solidFill>
                  </a:tcPr>
                </a:tc>
                <a:tc>
                  <a:txBody>
                    <a:bodyPr/>
                    <a:lstStyle/>
                    <a:p>
                      <a:pPr algn="ctr"/>
                      <a:r>
                        <a:rPr lang="en-US" sz="1200"/>
                        <a:t>3 Bedrooms</a:t>
                      </a:r>
                    </a:p>
                  </a:txBody>
                  <a:tcPr marL="38100" marR="38100" marT="38100" marB="38100" anchor="ctr">
                    <a:lnL>
                      <a:noFill/>
                    </a:lnL>
                    <a:lnR>
                      <a:noFill/>
                    </a:lnR>
                    <a:lnT>
                      <a:noFill/>
                    </a:lnT>
                    <a:lnB>
                      <a:noFill/>
                    </a:lnB>
                    <a:solidFill>
                      <a:srgbClr val="FFFFFF"/>
                    </a:solidFill>
                  </a:tcPr>
                </a:tc>
                <a:tc>
                  <a:txBody>
                    <a:bodyPr/>
                    <a:lstStyle/>
                    <a:p>
                      <a:pPr algn="ctr"/>
                      <a:r>
                        <a:rPr lang="en-US" sz="1200"/>
                        <a:t>4 Bedrooms</a:t>
                      </a:r>
                    </a:p>
                  </a:txBody>
                  <a:tcPr marL="38100" marR="38100" marT="38100" marB="38100" anchor="ctr">
                    <a:lnL>
                      <a:noFill/>
                    </a:lnL>
                    <a:lnR>
                      <a:noFill/>
                    </a:lnR>
                    <a:lnT>
                      <a:noFill/>
                    </a:lnT>
                    <a:lnB>
                      <a:noFill/>
                    </a:lnB>
                    <a:solidFill>
                      <a:srgbClr val="FFFFFF"/>
                    </a:solidFill>
                  </a:tcPr>
                </a:tc>
              </a:tr>
              <a:tr h="0">
                <a:tc>
                  <a:txBody>
                    <a:bodyPr/>
                    <a:lstStyle/>
                    <a:p>
                      <a:pPr algn="l"/>
                      <a:r>
                        <a:rPr lang="en-US" sz="1200" b="1" dirty="0"/>
                        <a:t>Final FY2013 FMRs</a:t>
                      </a:r>
                      <a:r>
                        <a:rPr lang="en-US" sz="1200" dirty="0"/>
                        <a:t> </a:t>
                      </a:r>
                      <a:r>
                        <a:rPr lang="en-US" sz="1200" dirty="0" smtClean="0"/>
                        <a:t> (per HUD)</a:t>
                      </a:r>
                      <a:endParaRPr lang="en-US" sz="1200" dirty="0"/>
                    </a:p>
                  </a:txBody>
                  <a:tcPr marL="38100" marR="38100" marT="38100" marB="38100" anchor="ctr">
                    <a:lnL>
                      <a:noFill/>
                    </a:lnL>
                    <a:lnR>
                      <a:noFill/>
                    </a:lnR>
                    <a:lnT>
                      <a:noFill/>
                    </a:lnT>
                    <a:lnB>
                      <a:noFill/>
                    </a:lnB>
                    <a:solidFill>
                      <a:srgbClr val="FFFFFF"/>
                    </a:solidFill>
                  </a:tcPr>
                </a:tc>
                <a:tc>
                  <a:txBody>
                    <a:bodyPr/>
                    <a:lstStyle/>
                    <a:p>
                      <a:pPr algn="ctr"/>
                      <a:r>
                        <a:rPr lang="en-US" sz="1200" dirty="0"/>
                        <a:t>$593</a:t>
                      </a:r>
                    </a:p>
                  </a:txBody>
                  <a:tcPr marL="38100" marR="38100" marT="38100" marB="38100" anchor="ctr">
                    <a:lnL>
                      <a:noFill/>
                    </a:lnL>
                    <a:lnR>
                      <a:noFill/>
                    </a:lnR>
                    <a:lnT>
                      <a:noFill/>
                    </a:lnT>
                    <a:lnB>
                      <a:noFill/>
                    </a:lnB>
                    <a:solidFill>
                      <a:srgbClr val="FFFFFF"/>
                    </a:solidFill>
                  </a:tcPr>
                </a:tc>
                <a:tc>
                  <a:txBody>
                    <a:bodyPr/>
                    <a:lstStyle/>
                    <a:p>
                      <a:pPr algn="ctr"/>
                      <a:r>
                        <a:rPr lang="en-US" sz="1200" dirty="0"/>
                        <a:t>$748</a:t>
                      </a:r>
                    </a:p>
                  </a:txBody>
                  <a:tcPr marL="38100" marR="38100" marT="38100" marB="38100" anchor="ctr">
                    <a:lnL>
                      <a:noFill/>
                    </a:lnL>
                    <a:lnR>
                      <a:noFill/>
                    </a:lnR>
                    <a:lnT>
                      <a:noFill/>
                    </a:lnT>
                    <a:lnB>
                      <a:noFill/>
                    </a:lnB>
                    <a:solidFill>
                      <a:srgbClr val="FFFFFF"/>
                    </a:solidFill>
                  </a:tcPr>
                </a:tc>
                <a:tc>
                  <a:txBody>
                    <a:bodyPr/>
                    <a:lstStyle/>
                    <a:p>
                      <a:pPr algn="ctr"/>
                      <a:r>
                        <a:rPr lang="en-US" sz="1200" dirty="0"/>
                        <a:t>$925</a:t>
                      </a:r>
                    </a:p>
                  </a:txBody>
                  <a:tcPr marL="38100" marR="38100" marT="38100" marB="38100" anchor="ctr">
                    <a:lnL>
                      <a:noFill/>
                    </a:lnL>
                    <a:lnR>
                      <a:noFill/>
                    </a:lnR>
                    <a:lnT>
                      <a:noFill/>
                    </a:lnT>
                    <a:lnB>
                      <a:noFill/>
                    </a:lnB>
                    <a:solidFill>
                      <a:srgbClr val="FFFFFF"/>
                    </a:solidFill>
                  </a:tcPr>
                </a:tc>
                <a:tc>
                  <a:txBody>
                    <a:bodyPr/>
                    <a:lstStyle/>
                    <a:p>
                      <a:pPr algn="ctr"/>
                      <a:r>
                        <a:rPr lang="en-US" sz="1200" dirty="0"/>
                        <a:t>$1,363</a:t>
                      </a:r>
                    </a:p>
                  </a:txBody>
                  <a:tcPr marL="38100" marR="38100" marT="38100" marB="38100" anchor="ctr">
                    <a:lnL>
                      <a:noFill/>
                    </a:lnL>
                    <a:lnR>
                      <a:noFill/>
                    </a:lnR>
                    <a:lnT>
                      <a:noFill/>
                    </a:lnT>
                    <a:lnB>
                      <a:noFill/>
                    </a:lnB>
                    <a:solidFill>
                      <a:srgbClr val="FFFFFF"/>
                    </a:solidFill>
                  </a:tcPr>
                </a:tc>
                <a:tc>
                  <a:txBody>
                    <a:bodyPr/>
                    <a:lstStyle/>
                    <a:p>
                      <a:pPr algn="ctr"/>
                      <a:r>
                        <a:rPr lang="en-US" sz="1200" dirty="0"/>
                        <a:t>$1,592</a:t>
                      </a:r>
                    </a:p>
                  </a:txBody>
                  <a:tcPr marL="38100" marR="38100" marT="38100" marB="38100" anchor="ctr">
                    <a:lnL>
                      <a:noFill/>
                    </a:lnL>
                    <a:lnR>
                      <a:noFill/>
                    </a:lnR>
                    <a:lnT>
                      <a:noFill/>
                    </a:lnT>
                    <a:lnB>
                      <a:noFill/>
                    </a:lnB>
                    <a:solidFill>
                      <a:srgbClr val="FFFFFF"/>
                    </a:solidFill>
                  </a:tcPr>
                </a:tc>
              </a:tr>
            </a:tbl>
          </a:graphicData>
        </a:graphic>
      </p:graphicFrame>
      <p:sp>
        <p:nvSpPr>
          <p:cNvPr id="8" name="TextBox 7"/>
          <p:cNvSpPr txBox="1"/>
          <p:nvPr/>
        </p:nvSpPr>
        <p:spPr>
          <a:xfrm>
            <a:off x="762000" y="4191000"/>
            <a:ext cx="7010400" cy="1477328"/>
          </a:xfrm>
          <a:prstGeom prst="rect">
            <a:avLst/>
          </a:prstGeom>
          <a:noFill/>
        </p:spPr>
        <p:txBody>
          <a:bodyPr wrap="square" rtlCol="0">
            <a:spAutoFit/>
          </a:bodyPr>
          <a:lstStyle/>
          <a:p>
            <a:r>
              <a:rPr lang="en-US" dirty="0" smtClean="0"/>
              <a:t>Take Phoenix Example: Purchase for $192,000</a:t>
            </a:r>
          </a:p>
          <a:p>
            <a:endParaRPr lang="en-US" dirty="0" smtClean="0"/>
          </a:p>
          <a:p>
            <a:r>
              <a:rPr lang="en-US" dirty="0" smtClean="0"/>
              <a:t>	Rent = $1592 -&gt; 20% Expense -&gt; $1,274/mo rent</a:t>
            </a:r>
          </a:p>
          <a:p>
            <a:endParaRPr lang="en-US" dirty="0" smtClean="0"/>
          </a:p>
          <a:p>
            <a:r>
              <a:rPr lang="en-US" dirty="0" smtClean="0"/>
              <a:t>Equates to $15,283 annual rents = 8% return!</a:t>
            </a:r>
            <a:endParaRPr lang="en-US" dirty="0"/>
          </a:p>
        </p:txBody>
      </p:sp>
      <p:graphicFrame>
        <p:nvGraphicFramePr>
          <p:cNvPr id="9" name="Table 8"/>
          <p:cNvGraphicFramePr>
            <a:graphicFrameLocks noGrp="1"/>
          </p:cNvGraphicFramePr>
          <p:nvPr/>
        </p:nvGraphicFramePr>
        <p:xfrm>
          <a:off x="609600" y="2514600"/>
          <a:ext cx="7467600" cy="1216168"/>
        </p:xfrm>
        <a:graphic>
          <a:graphicData uri="http://schemas.openxmlformats.org/drawingml/2006/table">
            <a:tbl>
              <a:tblPr/>
              <a:tblGrid>
                <a:gridCol w="1371600"/>
                <a:gridCol w="1117600"/>
                <a:gridCol w="1244600"/>
                <a:gridCol w="1244600"/>
                <a:gridCol w="1244600"/>
                <a:gridCol w="1244600"/>
              </a:tblGrid>
              <a:tr h="295623">
                <a:tc gridSpan="6">
                  <a:txBody>
                    <a:bodyPr/>
                    <a:lstStyle/>
                    <a:p>
                      <a:pPr algn="ctr"/>
                      <a:r>
                        <a:rPr lang="en-US" sz="1800" dirty="0">
                          <a:hlinkClick r:id="rId3"/>
                        </a:rPr>
                        <a:t>Fulton County, Georgia</a:t>
                      </a:r>
                      <a:endParaRPr lang="en-US" sz="1800" dirty="0"/>
                    </a:p>
                  </a:txBody>
                  <a:tcPr marL="38100" marR="38100" marT="38100" marB="38100" anchor="ctr">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23688">
                <a:tc>
                  <a:txBody>
                    <a:bodyPr/>
                    <a:lstStyle/>
                    <a:p>
                      <a:endParaRPr lang="en-US" sz="1200"/>
                    </a:p>
                  </a:txBody>
                  <a:tcPr marL="38100" marR="38100" marT="38100" marB="38100" anchor="ctr">
                    <a:lnL>
                      <a:noFill/>
                    </a:lnL>
                    <a:lnR>
                      <a:noFill/>
                    </a:lnR>
                    <a:lnT>
                      <a:noFill/>
                    </a:lnT>
                    <a:lnB>
                      <a:noFill/>
                    </a:lnB>
                    <a:solidFill>
                      <a:srgbClr val="FFFFFF"/>
                    </a:solidFill>
                  </a:tcPr>
                </a:tc>
                <a:tc>
                  <a:txBody>
                    <a:bodyPr/>
                    <a:lstStyle/>
                    <a:p>
                      <a:pPr algn="ctr"/>
                      <a:r>
                        <a:rPr lang="en-US" sz="1200" dirty="0"/>
                        <a:t>Efficiency</a:t>
                      </a:r>
                    </a:p>
                  </a:txBody>
                  <a:tcPr marL="38100" marR="38100" marT="38100" marB="38100" anchor="ctr">
                    <a:lnL>
                      <a:noFill/>
                    </a:lnL>
                    <a:lnR>
                      <a:noFill/>
                    </a:lnR>
                    <a:lnT>
                      <a:noFill/>
                    </a:lnT>
                    <a:lnB>
                      <a:noFill/>
                    </a:lnB>
                    <a:solidFill>
                      <a:srgbClr val="FFFFFF"/>
                    </a:solidFill>
                  </a:tcPr>
                </a:tc>
                <a:tc>
                  <a:txBody>
                    <a:bodyPr/>
                    <a:lstStyle/>
                    <a:p>
                      <a:pPr algn="ctr"/>
                      <a:r>
                        <a:rPr lang="en-US" sz="1200" dirty="0"/>
                        <a:t>1 Bedroom</a:t>
                      </a:r>
                    </a:p>
                  </a:txBody>
                  <a:tcPr marL="38100" marR="38100" marT="38100" marB="38100" anchor="ctr">
                    <a:lnL>
                      <a:noFill/>
                    </a:lnL>
                    <a:lnR>
                      <a:noFill/>
                    </a:lnR>
                    <a:lnT>
                      <a:noFill/>
                    </a:lnT>
                    <a:lnB>
                      <a:noFill/>
                    </a:lnB>
                    <a:solidFill>
                      <a:srgbClr val="FFFFFF"/>
                    </a:solidFill>
                  </a:tcPr>
                </a:tc>
                <a:tc>
                  <a:txBody>
                    <a:bodyPr/>
                    <a:lstStyle/>
                    <a:p>
                      <a:pPr algn="ctr"/>
                      <a:r>
                        <a:rPr lang="en-US" sz="1200" dirty="0"/>
                        <a:t>2 Bedrooms</a:t>
                      </a:r>
                    </a:p>
                  </a:txBody>
                  <a:tcPr marL="38100" marR="38100" marT="38100" marB="38100" anchor="ctr">
                    <a:lnL>
                      <a:noFill/>
                    </a:lnL>
                    <a:lnR>
                      <a:noFill/>
                    </a:lnR>
                    <a:lnT>
                      <a:noFill/>
                    </a:lnT>
                    <a:lnB>
                      <a:noFill/>
                    </a:lnB>
                    <a:solidFill>
                      <a:srgbClr val="FFFFFF"/>
                    </a:solidFill>
                  </a:tcPr>
                </a:tc>
                <a:tc>
                  <a:txBody>
                    <a:bodyPr/>
                    <a:lstStyle/>
                    <a:p>
                      <a:pPr algn="ctr"/>
                      <a:r>
                        <a:rPr lang="en-US" sz="1200"/>
                        <a:t>3 Bedrooms</a:t>
                      </a:r>
                    </a:p>
                  </a:txBody>
                  <a:tcPr marL="38100" marR="38100" marT="38100" marB="38100" anchor="ctr">
                    <a:lnL>
                      <a:noFill/>
                    </a:lnL>
                    <a:lnR>
                      <a:noFill/>
                    </a:lnR>
                    <a:lnT>
                      <a:noFill/>
                    </a:lnT>
                    <a:lnB>
                      <a:noFill/>
                    </a:lnB>
                    <a:solidFill>
                      <a:srgbClr val="FFFFFF"/>
                    </a:solidFill>
                  </a:tcPr>
                </a:tc>
                <a:tc>
                  <a:txBody>
                    <a:bodyPr/>
                    <a:lstStyle/>
                    <a:p>
                      <a:pPr algn="ctr"/>
                      <a:r>
                        <a:rPr lang="en-US" sz="1200"/>
                        <a:t>4 Bedrooms</a:t>
                      </a:r>
                    </a:p>
                  </a:txBody>
                  <a:tcPr marL="38100" marR="38100" marT="38100" marB="38100" anchor="ctr">
                    <a:lnL>
                      <a:noFill/>
                    </a:lnL>
                    <a:lnR>
                      <a:noFill/>
                    </a:lnR>
                    <a:lnT>
                      <a:noFill/>
                    </a:lnT>
                    <a:lnB>
                      <a:noFill/>
                    </a:lnB>
                    <a:solidFill>
                      <a:srgbClr val="FFFFFF"/>
                    </a:solidFill>
                  </a:tcPr>
                </a:tc>
              </a:tr>
              <a:tr h="423688">
                <a:tc>
                  <a:txBody>
                    <a:bodyPr/>
                    <a:lstStyle/>
                    <a:p>
                      <a:pPr algn="l"/>
                      <a:r>
                        <a:rPr lang="en-US" sz="1200" b="1" dirty="0"/>
                        <a:t>Final FY2013 FMRs</a:t>
                      </a:r>
                      <a:r>
                        <a:rPr lang="en-US" sz="1200" dirty="0"/>
                        <a:t> </a:t>
                      </a:r>
                      <a:r>
                        <a:rPr lang="en-US" sz="1200" dirty="0" smtClean="0"/>
                        <a:t> (per</a:t>
                      </a:r>
                      <a:r>
                        <a:rPr lang="en-US" sz="1200" baseline="0" dirty="0" smtClean="0"/>
                        <a:t> HUD)</a:t>
                      </a:r>
                      <a:endParaRPr lang="en-US" sz="1200" dirty="0"/>
                    </a:p>
                  </a:txBody>
                  <a:tcPr marL="38100" marR="38100" marT="38100" marB="38100" anchor="ctr">
                    <a:lnL>
                      <a:noFill/>
                    </a:lnL>
                    <a:lnR>
                      <a:noFill/>
                    </a:lnR>
                    <a:lnT>
                      <a:noFill/>
                    </a:lnT>
                    <a:lnB>
                      <a:noFill/>
                    </a:lnB>
                    <a:solidFill>
                      <a:srgbClr val="FFFFFF"/>
                    </a:solidFill>
                  </a:tcPr>
                </a:tc>
                <a:tc>
                  <a:txBody>
                    <a:bodyPr/>
                    <a:lstStyle/>
                    <a:p>
                      <a:pPr algn="ctr"/>
                      <a:r>
                        <a:rPr lang="en-US" sz="1200" dirty="0"/>
                        <a:t>$676</a:t>
                      </a:r>
                    </a:p>
                  </a:txBody>
                  <a:tcPr marL="38100" marR="38100" marT="38100" marB="38100" anchor="ctr">
                    <a:lnL>
                      <a:noFill/>
                    </a:lnL>
                    <a:lnR>
                      <a:noFill/>
                    </a:lnR>
                    <a:lnT>
                      <a:noFill/>
                    </a:lnT>
                    <a:lnB>
                      <a:noFill/>
                    </a:lnB>
                    <a:solidFill>
                      <a:srgbClr val="FFFFFF"/>
                    </a:solidFill>
                  </a:tcPr>
                </a:tc>
                <a:tc>
                  <a:txBody>
                    <a:bodyPr/>
                    <a:lstStyle/>
                    <a:p>
                      <a:pPr algn="ctr"/>
                      <a:r>
                        <a:rPr lang="en-US" sz="1200" dirty="0"/>
                        <a:t>$737</a:t>
                      </a:r>
                    </a:p>
                  </a:txBody>
                  <a:tcPr marL="38100" marR="38100" marT="38100" marB="38100" anchor="ctr">
                    <a:lnL>
                      <a:noFill/>
                    </a:lnL>
                    <a:lnR>
                      <a:noFill/>
                    </a:lnR>
                    <a:lnT>
                      <a:noFill/>
                    </a:lnT>
                    <a:lnB>
                      <a:noFill/>
                    </a:lnB>
                    <a:solidFill>
                      <a:srgbClr val="FFFFFF"/>
                    </a:solidFill>
                  </a:tcPr>
                </a:tc>
                <a:tc>
                  <a:txBody>
                    <a:bodyPr/>
                    <a:lstStyle/>
                    <a:p>
                      <a:pPr algn="ctr"/>
                      <a:r>
                        <a:rPr lang="en-US" sz="1200" dirty="0"/>
                        <a:t>$874</a:t>
                      </a:r>
                    </a:p>
                  </a:txBody>
                  <a:tcPr marL="38100" marR="38100" marT="38100" marB="38100" anchor="ctr">
                    <a:lnL>
                      <a:noFill/>
                    </a:lnL>
                    <a:lnR>
                      <a:noFill/>
                    </a:lnR>
                    <a:lnT>
                      <a:noFill/>
                    </a:lnT>
                    <a:lnB>
                      <a:noFill/>
                    </a:lnB>
                    <a:solidFill>
                      <a:srgbClr val="FFFFFF"/>
                    </a:solidFill>
                  </a:tcPr>
                </a:tc>
                <a:tc>
                  <a:txBody>
                    <a:bodyPr/>
                    <a:lstStyle/>
                    <a:p>
                      <a:pPr algn="ctr"/>
                      <a:r>
                        <a:rPr lang="en-US" sz="1200" dirty="0"/>
                        <a:t>$1,158</a:t>
                      </a:r>
                    </a:p>
                  </a:txBody>
                  <a:tcPr marL="38100" marR="38100" marT="38100" marB="38100" anchor="ctr">
                    <a:lnL>
                      <a:noFill/>
                    </a:lnL>
                    <a:lnR>
                      <a:noFill/>
                    </a:lnR>
                    <a:lnT>
                      <a:noFill/>
                    </a:lnT>
                    <a:lnB>
                      <a:noFill/>
                    </a:lnB>
                    <a:solidFill>
                      <a:srgbClr val="FFFFFF"/>
                    </a:solidFill>
                  </a:tcPr>
                </a:tc>
                <a:tc>
                  <a:txBody>
                    <a:bodyPr/>
                    <a:lstStyle/>
                    <a:p>
                      <a:pPr algn="ctr"/>
                      <a:r>
                        <a:rPr lang="en-US" sz="1200" dirty="0"/>
                        <a:t>$1,406</a:t>
                      </a:r>
                    </a:p>
                  </a:txBody>
                  <a:tcPr marL="38100" marR="38100" marT="38100" marB="38100" anchor="ctr">
                    <a:lnL>
                      <a:noFill/>
                    </a:lnL>
                    <a:lnR>
                      <a:noFill/>
                    </a:lnR>
                    <a:lnT>
                      <a:noFill/>
                    </a:lnT>
                    <a:lnB>
                      <a:noFill/>
                    </a:lnB>
                    <a:solidFill>
                      <a:srgbClr val="FFFFFF"/>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5715000" cy="712787"/>
          </a:xfrm>
        </p:spPr>
        <p:txBody>
          <a:bodyPr/>
          <a:lstStyle/>
          <a:p>
            <a:r>
              <a:rPr lang="en-US" dirty="0" smtClean="0"/>
              <a:t>Investor Activity</a:t>
            </a:r>
            <a:endParaRPr lang="en-US" dirty="0"/>
          </a:p>
        </p:txBody>
      </p:sp>
      <p:sp>
        <p:nvSpPr>
          <p:cNvPr id="3" name="Content Placeholder 2"/>
          <p:cNvSpPr>
            <a:spLocks noGrp="1"/>
          </p:cNvSpPr>
          <p:nvPr>
            <p:ph idx="1"/>
          </p:nvPr>
        </p:nvSpPr>
        <p:spPr>
          <a:xfrm>
            <a:off x="457200" y="990600"/>
            <a:ext cx="8229600" cy="5486400"/>
          </a:xfrm>
        </p:spPr>
        <p:txBody>
          <a:bodyPr/>
          <a:lstStyle/>
          <a:p>
            <a:r>
              <a:rPr lang="en-US" sz="1200" dirty="0" smtClean="0"/>
              <a:t>Is it good?</a:t>
            </a:r>
          </a:p>
          <a:p>
            <a:r>
              <a:rPr lang="en-US" sz="1200" dirty="0" smtClean="0"/>
              <a:t>Is it stabilizing neighborhoods?</a:t>
            </a:r>
          </a:p>
          <a:p>
            <a:pPr lvl="1"/>
            <a:r>
              <a:rPr lang="en-US" sz="1200" dirty="0" smtClean="0"/>
              <a:t>Yes, certainly initially. </a:t>
            </a:r>
          </a:p>
          <a:p>
            <a:pPr lvl="2"/>
            <a:r>
              <a:rPr lang="en-US" sz="1200" dirty="0" smtClean="0"/>
              <a:t>Investments spurs confidence if capital infused in economic development, jobs, etc.</a:t>
            </a:r>
          </a:p>
          <a:p>
            <a:pPr lvl="2"/>
            <a:r>
              <a:rPr lang="en-US" sz="1200" dirty="0" smtClean="0"/>
              <a:t>Begins to create a </a:t>
            </a:r>
            <a:r>
              <a:rPr lang="en-US" sz="1200" dirty="0" smtClean="0"/>
              <a:t>bottom to local housing prices</a:t>
            </a:r>
          </a:p>
          <a:p>
            <a:pPr lvl="2"/>
            <a:r>
              <a:rPr lang="en-US" sz="1200" dirty="0" smtClean="0"/>
              <a:t>Neighborhood “Confidence”</a:t>
            </a:r>
            <a:endParaRPr lang="en-US" sz="1200" dirty="0" smtClean="0"/>
          </a:p>
          <a:p>
            <a:pPr lvl="1"/>
            <a:r>
              <a:rPr lang="en-US" sz="1200" dirty="0" smtClean="0"/>
              <a:t>Long term – if left as rental, perhaps </a:t>
            </a:r>
            <a:r>
              <a:rPr lang="en-US" sz="1200" dirty="0" smtClean="0"/>
              <a:t>not so good</a:t>
            </a:r>
            <a:endParaRPr lang="en-US" sz="1200" dirty="0" smtClean="0"/>
          </a:p>
          <a:p>
            <a:r>
              <a:rPr lang="en-US" sz="1200" dirty="0" smtClean="0"/>
              <a:t>Where is the wealth? Especially for disproportionately affected communities predominantly Latino or African American?  </a:t>
            </a:r>
          </a:p>
          <a:p>
            <a:pPr lvl="1"/>
            <a:r>
              <a:rPr lang="en-US" sz="1200" dirty="0" smtClean="0"/>
              <a:t>Investors strip wealth from communities.  So what’s the balance?</a:t>
            </a:r>
          </a:p>
          <a:p>
            <a:r>
              <a:rPr lang="en-US" sz="1200" dirty="0" smtClean="0"/>
              <a:t>Neighborhood</a:t>
            </a:r>
          </a:p>
          <a:p>
            <a:pPr lvl="1"/>
            <a:r>
              <a:rPr lang="en-US" sz="1200" dirty="0" smtClean="0"/>
              <a:t>Homeownership typically </a:t>
            </a:r>
            <a:r>
              <a:rPr lang="en-US" sz="1200" dirty="0" smtClean="0"/>
              <a:t>preferred over </a:t>
            </a:r>
            <a:r>
              <a:rPr lang="en-US" sz="1200" dirty="0" err="1" smtClean="0"/>
              <a:t>rentership</a:t>
            </a:r>
            <a:r>
              <a:rPr lang="en-US" sz="1200" dirty="0" smtClean="0"/>
              <a:t>. </a:t>
            </a:r>
            <a:r>
              <a:rPr lang="en-US" sz="1200" dirty="0" smtClean="0"/>
              <a:t>Why?</a:t>
            </a:r>
          </a:p>
          <a:p>
            <a:pPr lvl="2"/>
            <a:r>
              <a:rPr lang="en-US" sz="1200" dirty="0" smtClean="0"/>
              <a:t>Assume “pride of ownership</a:t>
            </a:r>
            <a:r>
              <a:rPr lang="en-US" sz="1200" dirty="0" smtClean="0"/>
              <a:t>” when you own </a:t>
            </a:r>
            <a:r>
              <a:rPr lang="en-US" sz="1200" dirty="0" err="1" smtClean="0"/>
              <a:t>vs</a:t>
            </a:r>
            <a:r>
              <a:rPr lang="en-US" sz="1200" dirty="0" smtClean="0"/>
              <a:t> rent</a:t>
            </a:r>
            <a:endParaRPr lang="en-US" sz="1200" dirty="0" smtClean="0"/>
          </a:p>
          <a:p>
            <a:pPr lvl="2"/>
            <a:r>
              <a:rPr lang="en-US" sz="1200" dirty="0" smtClean="0"/>
              <a:t>Homeowners are vested in their community (schools, church, etc)</a:t>
            </a:r>
          </a:p>
          <a:p>
            <a:pPr lvl="1"/>
            <a:r>
              <a:rPr lang="en-US" sz="1200" dirty="0" smtClean="0"/>
              <a:t>Renters – are they </a:t>
            </a:r>
            <a:r>
              <a:rPr lang="en-US" sz="1200" dirty="0" smtClean="0"/>
              <a:t>preferable to vacancy?</a:t>
            </a:r>
          </a:p>
          <a:p>
            <a:pPr lvl="2"/>
            <a:r>
              <a:rPr lang="en-US" sz="1200" dirty="0" smtClean="0"/>
              <a:t>If Pride of Ownership exists with tenants – yes.  If not, maybe vacancy preferred if property is maintained by owner</a:t>
            </a:r>
          </a:p>
          <a:p>
            <a:pPr lvl="2"/>
            <a:r>
              <a:rPr lang="en-US" sz="1200" dirty="0" smtClean="0"/>
              <a:t>Why </a:t>
            </a:r>
            <a:r>
              <a:rPr lang="en-US" sz="1200" dirty="0" smtClean="0"/>
              <a:t>lease with option to buy makes sense…tenant has a vested interest in the property</a:t>
            </a:r>
            <a:endParaRPr lang="en-US" sz="1200" dirty="0" smtClean="0"/>
          </a:p>
          <a:p>
            <a:r>
              <a:rPr lang="en-US" sz="1200" dirty="0" smtClean="0"/>
              <a:t>Constrained Demand</a:t>
            </a:r>
          </a:p>
          <a:p>
            <a:pPr lvl="1"/>
            <a:r>
              <a:rPr lang="en-US" sz="1200" dirty="0" smtClean="0"/>
              <a:t>Creates Opportunity for new construction</a:t>
            </a:r>
          </a:p>
          <a:p>
            <a:r>
              <a:rPr lang="en-US" sz="1200" dirty="0" smtClean="0"/>
              <a:t>In submarkets, Investors can drive the market</a:t>
            </a:r>
          </a:p>
          <a:p>
            <a:pPr lvl="1"/>
            <a:r>
              <a:rPr lang="en-US" sz="1200" dirty="0" smtClean="0"/>
              <a:t>Certain areas may be prone to downward pressure if investors “dump” their inventory</a:t>
            </a:r>
          </a:p>
          <a:p>
            <a:pPr lvl="1"/>
            <a:r>
              <a:rPr lang="en-US" sz="1200" dirty="0" smtClean="0"/>
              <a:t>Can we create a “hybrid” model where Investors incorporate non profit developers into their model?</a:t>
            </a:r>
            <a:endParaRPr lang="en-US" sz="1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linds(horizontal)">
                                      <p:cBhvr>
                                        <p:cTn id="35" dur="5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blinds(horizontal)">
                                      <p:cBhvr>
                                        <p:cTn id="40" dur="500"/>
                                        <p:tgtEl>
                                          <p:spTgt spid="3">
                                            <p:txEl>
                                              <p:pRg st="9" end="9"/>
                                            </p:txEl>
                                          </p:spTgt>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blinds(horizontal)">
                                      <p:cBhvr>
                                        <p:cTn id="43" dur="500"/>
                                        <p:tgtEl>
                                          <p:spTgt spid="3">
                                            <p:txEl>
                                              <p:pRg st="10" end="10"/>
                                            </p:txEl>
                                          </p:spTgt>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blinds(horizontal)">
                                      <p:cBhvr>
                                        <p:cTn id="46" dur="500"/>
                                        <p:tgtEl>
                                          <p:spTgt spid="3">
                                            <p:txEl>
                                              <p:pRg st="11" end="11"/>
                                            </p:txEl>
                                          </p:spTgt>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blinds(horizontal)">
                                      <p:cBhvr>
                                        <p:cTn id="49" dur="500"/>
                                        <p:tgtEl>
                                          <p:spTgt spid="3">
                                            <p:txEl>
                                              <p:pRg st="12" end="12"/>
                                            </p:txEl>
                                          </p:spTgt>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blinds(horizontal)">
                                      <p:cBhvr>
                                        <p:cTn id="52" dur="500"/>
                                        <p:tgtEl>
                                          <p:spTgt spid="3">
                                            <p:txEl>
                                              <p:pRg st="13" end="13"/>
                                            </p:txEl>
                                          </p:spTgt>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Effect transition="in" filter="blinds(horizontal)">
                                      <p:cBhvr>
                                        <p:cTn id="55" dur="500"/>
                                        <p:tgtEl>
                                          <p:spTgt spid="3">
                                            <p:txEl>
                                              <p:pRg st="14" end="14"/>
                                            </p:txEl>
                                          </p:spTgt>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3">
                                            <p:txEl>
                                              <p:pRg st="15" end="15"/>
                                            </p:txEl>
                                          </p:spTgt>
                                        </p:tgtEl>
                                        <p:attrNameLst>
                                          <p:attrName>style.visibility</p:attrName>
                                        </p:attrNameLst>
                                      </p:cBhvr>
                                      <p:to>
                                        <p:strVal val="visible"/>
                                      </p:to>
                                    </p:set>
                                    <p:animEffect transition="in" filter="blinds(horizontal)">
                                      <p:cBhvr>
                                        <p:cTn id="58" dur="500"/>
                                        <p:tgtEl>
                                          <p:spTgt spid="3">
                                            <p:txEl>
                                              <p:pRg st="15" end="1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3">
                                            <p:txEl>
                                              <p:pRg st="16" end="16"/>
                                            </p:txEl>
                                          </p:spTgt>
                                        </p:tgtEl>
                                        <p:attrNameLst>
                                          <p:attrName>style.visibility</p:attrName>
                                        </p:attrNameLst>
                                      </p:cBhvr>
                                      <p:to>
                                        <p:strVal val="visible"/>
                                      </p:to>
                                    </p:set>
                                    <p:animEffect transition="in" filter="blinds(horizontal)">
                                      <p:cBhvr>
                                        <p:cTn id="63" dur="500"/>
                                        <p:tgtEl>
                                          <p:spTgt spid="3">
                                            <p:txEl>
                                              <p:pRg st="16" end="16"/>
                                            </p:txEl>
                                          </p:spTgt>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3">
                                            <p:txEl>
                                              <p:pRg st="17" end="17"/>
                                            </p:txEl>
                                          </p:spTgt>
                                        </p:tgtEl>
                                        <p:attrNameLst>
                                          <p:attrName>style.visibility</p:attrName>
                                        </p:attrNameLst>
                                      </p:cBhvr>
                                      <p:to>
                                        <p:strVal val="visible"/>
                                      </p:to>
                                    </p:set>
                                    <p:animEffect transition="in" filter="blinds(horizontal)">
                                      <p:cBhvr>
                                        <p:cTn id="66" dur="500"/>
                                        <p:tgtEl>
                                          <p:spTgt spid="3">
                                            <p:txEl>
                                              <p:pRg st="17" end="1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
                                            <p:txEl>
                                              <p:pRg st="18" end="18"/>
                                            </p:txEl>
                                          </p:spTgt>
                                        </p:tgtEl>
                                        <p:attrNameLst>
                                          <p:attrName>style.visibility</p:attrName>
                                        </p:attrNameLst>
                                      </p:cBhvr>
                                      <p:to>
                                        <p:strVal val="visible"/>
                                      </p:to>
                                    </p:set>
                                    <p:animEffect transition="in" filter="blinds(horizontal)">
                                      <p:cBhvr>
                                        <p:cTn id="71" dur="500"/>
                                        <p:tgtEl>
                                          <p:spTgt spid="3">
                                            <p:txEl>
                                              <p:pRg st="18" end="18"/>
                                            </p:txEl>
                                          </p:spTgt>
                                        </p:tgtEl>
                                      </p:cBhvr>
                                    </p:animEffect>
                                  </p:childTnLst>
                                </p:cTn>
                              </p:par>
                              <p:par>
                                <p:cTn id="72" presetID="3" presetClass="entr" presetSubtype="10" fill="hold" grpId="0" nodeType="withEffect">
                                  <p:stCondLst>
                                    <p:cond delay="0"/>
                                  </p:stCondLst>
                                  <p:childTnLst>
                                    <p:set>
                                      <p:cBhvr>
                                        <p:cTn id="73" dur="1" fill="hold">
                                          <p:stCondLst>
                                            <p:cond delay="0"/>
                                          </p:stCondLst>
                                        </p:cTn>
                                        <p:tgtEl>
                                          <p:spTgt spid="3">
                                            <p:txEl>
                                              <p:pRg st="19" end="19"/>
                                            </p:txEl>
                                          </p:spTgt>
                                        </p:tgtEl>
                                        <p:attrNameLst>
                                          <p:attrName>style.visibility</p:attrName>
                                        </p:attrNameLst>
                                      </p:cBhvr>
                                      <p:to>
                                        <p:strVal val="visible"/>
                                      </p:to>
                                    </p:set>
                                    <p:animEffect transition="in" filter="blinds(horizontal)">
                                      <p:cBhvr>
                                        <p:cTn id="74" dur="500"/>
                                        <p:tgtEl>
                                          <p:spTgt spid="3">
                                            <p:txEl>
                                              <p:pRg st="19" end="19"/>
                                            </p:txEl>
                                          </p:spTgt>
                                        </p:tgtEl>
                                      </p:cBhvr>
                                    </p:animEffect>
                                  </p:childTnLst>
                                </p:cTn>
                              </p:par>
                              <p:par>
                                <p:cTn id="75" presetID="3" presetClass="entr" presetSubtype="10" fill="hold" grpId="0" nodeType="withEffect">
                                  <p:stCondLst>
                                    <p:cond delay="0"/>
                                  </p:stCondLst>
                                  <p:childTnLst>
                                    <p:set>
                                      <p:cBhvr>
                                        <p:cTn id="76" dur="1" fill="hold">
                                          <p:stCondLst>
                                            <p:cond delay="0"/>
                                          </p:stCondLst>
                                        </p:cTn>
                                        <p:tgtEl>
                                          <p:spTgt spid="3">
                                            <p:txEl>
                                              <p:pRg st="20" end="20"/>
                                            </p:txEl>
                                          </p:spTgt>
                                        </p:tgtEl>
                                        <p:attrNameLst>
                                          <p:attrName>style.visibility</p:attrName>
                                        </p:attrNameLst>
                                      </p:cBhvr>
                                      <p:to>
                                        <p:strVal val="visible"/>
                                      </p:to>
                                    </p:set>
                                    <p:animEffect transition="in" filter="blinds(horizontal)">
                                      <p:cBhvr>
                                        <p:cTn id="77" dur="500"/>
                                        <p:tgtEl>
                                          <p:spTgt spid="3">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Happy Medium?</a:t>
            </a:r>
            <a:endParaRPr lang="en-US" dirty="0"/>
          </a:p>
        </p:txBody>
      </p:sp>
      <p:sp>
        <p:nvSpPr>
          <p:cNvPr id="3" name="Content Placeholder 2"/>
          <p:cNvSpPr>
            <a:spLocks noGrp="1"/>
          </p:cNvSpPr>
          <p:nvPr>
            <p:ph idx="1"/>
          </p:nvPr>
        </p:nvSpPr>
        <p:spPr>
          <a:xfrm>
            <a:off x="457200" y="1295400"/>
            <a:ext cx="8229600" cy="4835525"/>
          </a:xfrm>
        </p:spPr>
        <p:txBody>
          <a:bodyPr>
            <a:normAutofit fontScale="70000" lnSpcReduction="20000"/>
          </a:bodyPr>
          <a:lstStyle/>
          <a:p>
            <a:r>
              <a:rPr lang="en-US" dirty="0" smtClean="0"/>
              <a:t>How do we (</a:t>
            </a:r>
            <a:r>
              <a:rPr lang="en-US" dirty="0" err="1" smtClean="0"/>
              <a:t>ie</a:t>
            </a:r>
            <a:r>
              <a:rPr lang="en-US" dirty="0" smtClean="0"/>
              <a:t>. Non profits) work with investors?</a:t>
            </a:r>
          </a:p>
          <a:p>
            <a:r>
              <a:rPr lang="en-US" dirty="0" smtClean="0"/>
              <a:t>Offer them a channel to procure qualified homebuyers or:</a:t>
            </a:r>
          </a:p>
          <a:p>
            <a:pPr lvl="1"/>
            <a:r>
              <a:rPr lang="en-US" dirty="0" smtClean="0"/>
              <a:t>Lease to own </a:t>
            </a:r>
            <a:r>
              <a:rPr lang="en-US" dirty="0" smtClean="0"/>
              <a:t>tenants/buyers</a:t>
            </a:r>
            <a:endParaRPr lang="en-US" dirty="0" smtClean="0"/>
          </a:p>
          <a:p>
            <a:pPr lvl="1"/>
            <a:r>
              <a:rPr lang="en-US" dirty="0" smtClean="0"/>
              <a:t>Counseling/HBE incredibly </a:t>
            </a:r>
            <a:r>
              <a:rPr lang="en-US" dirty="0" smtClean="0"/>
              <a:t>important for potential homeowners, especially FTHB</a:t>
            </a:r>
            <a:endParaRPr lang="en-US" dirty="0" smtClean="0"/>
          </a:p>
          <a:p>
            <a:pPr lvl="1"/>
            <a:r>
              <a:rPr lang="en-US" dirty="0" smtClean="0"/>
              <a:t>Exit strategy for the </a:t>
            </a:r>
            <a:r>
              <a:rPr lang="en-US" dirty="0" smtClean="0"/>
              <a:t>investor?</a:t>
            </a:r>
          </a:p>
          <a:p>
            <a:pPr lvl="2"/>
            <a:r>
              <a:rPr lang="en-US" dirty="0" smtClean="0"/>
              <a:t>Sell underperforming assets to local nonprofits?</a:t>
            </a:r>
            <a:endParaRPr lang="en-US" dirty="0" smtClean="0"/>
          </a:p>
          <a:p>
            <a:r>
              <a:rPr lang="en-US" dirty="0" smtClean="0"/>
              <a:t>Make them “socially-minded”</a:t>
            </a:r>
          </a:p>
          <a:p>
            <a:pPr lvl="1"/>
            <a:r>
              <a:rPr lang="en-US" dirty="0" smtClean="0"/>
              <a:t>Walk the talk</a:t>
            </a:r>
          </a:p>
          <a:p>
            <a:pPr lvl="2"/>
            <a:r>
              <a:rPr lang="en-US" dirty="0" smtClean="0"/>
              <a:t>Investors “say” they are mindful of markets, etc.</a:t>
            </a:r>
          </a:p>
          <a:p>
            <a:pPr lvl="2"/>
            <a:r>
              <a:rPr lang="en-US" dirty="0" smtClean="0"/>
              <a:t>Clear that they are purchasing ‘commodities’ when they make decisions</a:t>
            </a:r>
          </a:p>
          <a:p>
            <a:pPr lvl="1"/>
            <a:r>
              <a:rPr lang="en-US" dirty="0" smtClean="0"/>
              <a:t>Set aside a portion of their homes for </a:t>
            </a:r>
            <a:r>
              <a:rPr lang="en-US" dirty="0" smtClean="0"/>
              <a:t>low income?!?</a:t>
            </a:r>
            <a:endParaRPr lang="en-US" dirty="0" smtClean="0"/>
          </a:p>
          <a:p>
            <a:pPr lvl="1"/>
            <a:r>
              <a:rPr lang="en-US" dirty="0" smtClean="0"/>
              <a:t>Creative strategy for investors as they look to bid/win large FHA pools</a:t>
            </a:r>
          </a:p>
          <a:p>
            <a:r>
              <a:rPr lang="en-US" dirty="0" smtClean="0"/>
              <a:t>Certain Submarkets may present a very effective partnership as other subsidies may be inserted by the non </a:t>
            </a:r>
            <a:r>
              <a:rPr lang="en-US" dirty="0" smtClean="0"/>
              <a:t>profit</a:t>
            </a:r>
          </a:p>
          <a:p>
            <a:pPr lvl="1"/>
            <a:r>
              <a:rPr lang="en-US" dirty="0" smtClean="0"/>
              <a:t>Non profit can effectively assist in hedging an investor’s “downside”</a:t>
            </a:r>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772400" cy="1362075"/>
          </a:xfrm>
        </p:spPr>
        <p:txBody>
          <a:bodyPr/>
          <a:lstStyle/>
          <a:p>
            <a:pPr algn="ctr"/>
            <a:r>
              <a:rPr lang="en-US" dirty="0" err="1" smtClean="0"/>
              <a:t>Muchas</a:t>
            </a:r>
            <a:r>
              <a:rPr lang="en-US" dirty="0" smtClean="0"/>
              <a:t> Gracias!</a:t>
            </a:r>
            <a:endParaRPr lang="en-US" dirty="0"/>
          </a:p>
        </p:txBody>
      </p:sp>
      <p:pic>
        <p:nvPicPr>
          <p:cNvPr id="5" name="Picture 4" descr="CPLC logo tag 4C.jpg"/>
          <p:cNvPicPr>
            <a:picLocks noChangeAspect="1"/>
          </p:cNvPicPr>
          <p:nvPr/>
        </p:nvPicPr>
        <p:blipFill>
          <a:blip r:embed="rId2" cstate="print"/>
          <a:srcRect/>
          <a:stretch>
            <a:fillRect/>
          </a:stretch>
        </p:blipFill>
        <p:spPr bwMode="auto">
          <a:xfrm>
            <a:off x="2286000" y="2514600"/>
            <a:ext cx="4005947"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62000"/>
          </a:xfrm>
        </p:spPr>
        <p:txBody>
          <a:bodyPr>
            <a:normAutofit/>
          </a:bodyPr>
          <a:lstStyle/>
          <a:p>
            <a:r>
              <a:rPr lang="en-US" sz="3600" dirty="0" smtClean="0"/>
              <a:t>CPLC’s NSP2 National Program</a:t>
            </a:r>
            <a:endParaRPr lang="en-US" sz="3600" dirty="0"/>
          </a:p>
        </p:txBody>
      </p:sp>
      <p:sp>
        <p:nvSpPr>
          <p:cNvPr id="3" name="Content Placeholder 2"/>
          <p:cNvSpPr>
            <a:spLocks noGrp="1"/>
          </p:cNvSpPr>
          <p:nvPr>
            <p:ph sz="quarter" idx="1"/>
          </p:nvPr>
        </p:nvSpPr>
        <p:spPr>
          <a:xfrm>
            <a:off x="301752" y="1066800"/>
            <a:ext cx="8503920" cy="5410200"/>
          </a:xfrm>
        </p:spPr>
        <p:txBody>
          <a:bodyPr/>
          <a:lstStyle/>
          <a:p>
            <a:r>
              <a:rPr lang="en-US" sz="2000" dirty="0" smtClean="0"/>
              <a:t>Consortium</a:t>
            </a:r>
          </a:p>
          <a:p>
            <a:pPr lvl="1"/>
            <a:r>
              <a:rPr lang="en-US" sz="1800" dirty="0" smtClean="0"/>
              <a:t>1 of 4 National Consortiums as defined by HUD</a:t>
            </a:r>
          </a:p>
          <a:p>
            <a:pPr lvl="1"/>
            <a:r>
              <a:rPr lang="en-US" sz="1800" dirty="0" smtClean="0"/>
              <a:t>13 Nonprofit agencies in 15 markets located in 8 states and D.C.</a:t>
            </a:r>
          </a:p>
          <a:p>
            <a:pPr lvl="1"/>
            <a:r>
              <a:rPr lang="en-US" sz="1800" dirty="0" smtClean="0"/>
              <a:t>$137M – largest grant ever to a Latino-based CDC</a:t>
            </a:r>
          </a:p>
          <a:p>
            <a:pPr lvl="1"/>
            <a:r>
              <a:rPr lang="en-US" sz="1800" dirty="0" smtClean="0"/>
              <a:t>CPLC Lead Agency due to capacity (compliance, legal, audit, F/A)</a:t>
            </a:r>
          </a:p>
          <a:p>
            <a:r>
              <a:rPr lang="en-US" sz="2000" dirty="0" smtClean="0"/>
              <a:t>Focus on:</a:t>
            </a:r>
          </a:p>
          <a:p>
            <a:pPr lvl="1"/>
            <a:r>
              <a:rPr lang="en-US" sz="1800" u="sng" dirty="0" smtClean="0"/>
              <a:t>Results</a:t>
            </a:r>
            <a:r>
              <a:rPr lang="en-US" sz="1800" dirty="0" smtClean="0"/>
              <a:t>! (Strict Expenditure </a:t>
            </a:r>
            <a:r>
              <a:rPr lang="en-US" sz="1800" dirty="0" smtClean="0"/>
              <a:t>Deadlines, and entirely affordable markets)</a:t>
            </a:r>
          </a:p>
          <a:p>
            <a:pPr lvl="2"/>
            <a:r>
              <a:rPr lang="en-US" sz="1400" dirty="0" smtClean="0"/>
              <a:t>50% Expenditure in 24 months (Investor Activity a challenge </a:t>
            </a:r>
            <a:r>
              <a:rPr lang="en-US" sz="1400" dirty="0" smtClean="0">
                <a:sym typeface="Wingdings" pitchFamily="2" charset="2"/>
              </a:rPr>
              <a:t> led to “First Look”)</a:t>
            </a:r>
            <a:endParaRPr lang="en-US" sz="1400" dirty="0" smtClean="0"/>
          </a:p>
          <a:p>
            <a:pPr lvl="1"/>
            <a:r>
              <a:rPr lang="en-US" sz="1800" u="sng" dirty="0" smtClean="0"/>
              <a:t>IMPACT</a:t>
            </a:r>
            <a:r>
              <a:rPr lang="en-US" sz="1800" dirty="0" smtClean="0"/>
              <a:t> – nearly 2500 “national objectives</a:t>
            </a:r>
            <a:r>
              <a:rPr lang="en-US" sz="1800" dirty="0" smtClean="0"/>
              <a:t>” (mostly SRF)  </a:t>
            </a:r>
            <a:r>
              <a:rPr lang="en-US" sz="1800" dirty="0" smtClean="0"/>
              <a:t>to meet goal</a:t>
            </a:r>
          </a:p>
          <a:p>
            <a:pPr lvl="1"/>
            <a:r>
              <a:rPr lang="en-US" sz="1800" u="sng" dirty="0" smtClean="0"/>
              <a:t>JOBS</a:t>
            </a:r>
            <a:r>
              <a:rPr lang="en-US" sz="1800" u="sng" dirty="0" smtClean="0"/>
              <a:t>!  </a:t>
            </a:r>
            <a:r>
              <a:rPr lang="en-US" sz="1800" dirty="0" smtClean="0"/>
              <a:t>Incredible “jobs” story being told as a result of housing</a:t>
            </a:r>
            <a:endParaRPr lang="en-US" sz="1800" u="sng" dirty="0" smtClean="0"/>
          </a:p>
          <a:p>
            <a:r>
              <a:rPr lang="en-US" sz="2000" dirty="0" smtClean="0"/>
              <a:t>Strong National Relationships created to assist in REO/delinquent Asset Procurement</a:t>
            </a:r>
          </a:p>
          <a:p>
            <a:pPr lvl="1"/>
            <a:r>
              <a:rPr lang="en-US" sz="1800" dirty="0" smtClean="0"/>
              <a:t>Fannie </a:t>
            </a:r>
            <a:r>
              <a:rPr lang="en-US" sz="1800" dirty="0" smtClean="0"/>
              <a:t>Mae, NCST, HUD/FHA</a:t>
            </a:r>
            <a:endParaRPr lang="en-US" sz="1800" dirty="0" smtClean="0"/>
          </a:p>
          <a:p>
            <a:pPr lvl="1"/>
            <a:r>
              <a:rPr lang="en-US" sz="1800" dirty="0" smtClean="0"/>
              <a:t>Numerous </a:t>
            </a:r>
            <a:r>
              <a:rPr lang="en-US" sz="1800" dirty="0" smtClean="0"/>
              <a:t>lenders, banking institutions</a:t>
            </a:r>
          </a:p>
          <a:p>
            <a:pPr lvl="1"/>
            <a:endParaRPr lang="en-US" dirty="0" smtClean="0"/>
          </a:p>
          <a:p>
            <a:pPr lvl="2"/>
            <a:endParaRPr lang="en-US" sz="1600" dirty="0" smtClean="0"/>
          </a:p>
          <a:p>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381000" y="381000"/>
            <a:ext cx="8229600" cy="638175"/>
          </a:xfrm>
        </p:spPr>
        <p:txBody>
          <a:bodyPr>
            <a:normAutofit fontScale="90000"/>
          </a:bodyPr>
          <a:lstStyle/>
          <a:p>
            <a:pPr algn="ctr" eaLnBrk="1" fontAlgn="auto" hangingPunct="1">
              <a:spcAft>
                <a:spcPts val="0"/>
              </a:spcAft>
              <a:defRPr/>
            </a:pPr>
            <a:r>
              <a:rPr lang="en-US" sz="3500" dirty="0"/>
              <a:t>NSP II </a:t>
            </a:r>
            <a:r>
              <a:rPr lang="en-US" sz="3500" dirty="0" smtClean="0"/>
              <a:t>NATIONAL COALITION</a:t>
            </a:r>
            <a:br>
              <a:rPr lang="en-US" sz="3500" dirty="0" smtClean="0"/>
            </a:br>
            <a:endParaRPr lang="en-US" sz="3500" dirty="0"/>
          </a:p>
        </p:txBody>
      </p:sp>
      <p:pic>
        <p:nvPicPr>
          <p:cNvPr id="19459" name="Content Placeholder 4" descr="NSP II Map.jpg"/>
          <p:cNvPicPr>
            <a:picLocks noGrp="1" noChangeAspect="1"/>
          </p:cNvPicPr>
          <p:nvPr>
            <p:ph sz="quarter" idx="4294967295"/>
          </p:nvPr>
        </p:nvPicPr>
        <p:blipFill>
          <a:blip r:embed="rId2" cstate="print"/>
          <a:srcRect/>
          <a:stretch>
            <a:fillRect/>
          </a:stretch>
        </p:blipFill>
        <p:spPr>
          <a:xfrm>
            <a:off x="685800" y="1524000"/>
            <a:ext cx="7543800" cy="4191000"/>
          </a:xfrm>
        </p:spPr>
      </p:pic>
      <p:sp>
        <p:nvSpPr>
          <p:cNvPr id="13317" name="Text Box 5"/>
          <p:cNvSpPr txBox="1">
            <a:spLocks noChangeArrowheads="1"/>
          </p:cNvSpPr>
          <p:nvPr/>
        </p:nvSpPr>
        <p:spPr bwMode="auto">
          <a:xfrm>
            <a:off x="1066800" y="3124200"/>
            <a:ext cx="1676400" cy="366713"/>
          </a:xfrm>
          <a:prstGeom prst="rect">
            <a:avLst/>
          </a:prstGeom>
          <a:noFill/>
          <a:ln w="9525">
            <a:noFill/>
            <a:miter lim="800000"/>
            <a:headEnd/>
            <a:tailEnd/>
          </a:ln>
        </p:spPr>
        <p:txBody>
          <a:bodyPr>
            <a:spAutoFit/>
          </a:bodyPr>
          <a:lstStyle/>
          <a:p>
            <a:pPr>
              <a:spcBef>
                <a:spcPct val="50000"/>
              </a:spcBef>
            </a:pPr>
            <a:r>
              <a:rPr lang="en-US" b="1"/>
              <a:t>CHISPA</a:t>
            </a:r>
          </a:p>
        </p:txBody>
      </p:sp>
      <p:sp>
        <p:nvSpPr>
          <p:cNvPr id="13318" name="Text Box 6"/>
          <p:cNvSpPr txBox="1">
            <a:spLocks noChangeArrowheads="1"/>
          </p:cNvSpPr>
          <p:nvPr/>
        </p:nvSpPr>
        <p:spPr bwMode="auto">
          <a:xfrm>
            <a:off x="1143000" y="3657600"/>
            <a:ext cx="1676400" cy="366713"/>
          </a:xfrm>
          <a:prstGeom prst="rect">
            <a:avLst/>
          </a:prstGeom>
          <a:noFill/>
          <a:ln w="9525">
            <a:noFill/>
            <a:miter lim="800000"/>
            <a:headEnd/>
            <a:tailEnd/>
          </a:ln>
        </p:spPr>
        <p:txBody>
          <a:bodyPr>
            <a:spAutoFit/>
          </a:bodyPr>
          <a:lstStyle/>
          <a:p>
            <a:pPr>
              <a:spcBef>
                <a:spcPct val="50000"/>
              </a:spcBef>
            </a:pPr>
            <a:r>
              <a:rPr lang="en-US" b="1"/>
              <a:t>NEW</a:t>
            </a:r>
          </a:p>
        </p:txBody>
      </p:sp>
      <p:sp>
        <p:nvSpPr>
          <p:cNvPr id="13319" name="Text Box 7"/>
          <p:cNvSpPr txBox="1">
            <a:spLocks noChangeArrowheads="1"/>
          </p:cNvSpPr>
          <p:nvPr/>
        </p:nvSpPr>
        <p:spPr bwMode="auto">
          <a:xfrm>
            <a:off x="1981200" y="4038600"/>
            <a:ext cx="838200" cy="366713"/>
          </a:xfrm>
          <a:prstGeom prst="rect">
            <a:avLst/>
          </a:prstGeom>
          <a:noFill/>
          <a:ln w="9525">
            <a:noFill/>
            <a:miter lim="800000"/>
            <a:headEnd/>
            <a:tailEnd/>
          </a:ln>
        </p:spPr>
        <p:txBody>
          <a:bodyPr>
            <a:spAutoFit/>
          </a:bodyPr>
          <a:lstStyle/>
          <a:p>
            <a:pPr>
              <a:spcBef>
                <a:spcPct val="50000"/>
              </a:spcBef>
            </a:pPr>
            <a:r>
              <a:rPr lang="en-US" b="1"/>
              <a:t>CPLC</a:t>
            </a:r>
          </a:p>
        </p:txBody>
      </p:sp>
      <p:sp>
        <p:nvSpPr>
          <p:cNvPr id="13320" name="Text Box 8"/>
          <p:cNvSpPr txBox="1">
            <a:spLocks noChangeArrowheads="1"/>
          </p:cNvSpPr>
          <p:nvPr/>
        </p:nvSpPr>
        <p:spPr bwMode="auto">
          <a:xfrm>
            <a:off x="2819400" y="3200400"/>
            <a:ext cx="1676400" cy="366713"/>
          </a:xfrm>
          <a:prstGeom prst="rect">
            <a:avLst/>
          </a:prstGeom>
          <a:noFill/>
          <a:ln w="9525">
            <a:noFill/>
            <a:miter lim="800000"/>
            <a:headEnd/>
            <a:tailEnd/>
          </a:ln>
        </p:spPr>
        <p:txBody>
          <a:bodyPr>
            <a:spAutoFit/>
          </a:bodyPr>
          <a:lstStyle/>
          <a:p>
            <a:pPr>
              <a:spcBef>
                <a:spcPct val="50000"/>
              </a:spcBef>
            </a:pPr>
            <a:r>
              <a:rPr lang="en-US" b="1"/>
              <a:t>CRHDC</a:t>
            </a:r>
          </a:p>
        </p:txBody>
      </p:sp>
      <p:sp>
        <p:nvSpPr>
          <p:cNvPr id="13325" name="Rectangle 13"/>
          <p:cNvSpPr>
            <a:spLocks noChangeArrowheads="1"/>
          </p:cNvSpPr>
          <p:nvPr/>
        </p:nvSpPr>
        <p:spPr bwMode="auto">
          <a:xfrm>
            <a:off x="3048000" y="3429000"/>
            <a:ext cx="1200150" cy="366713"/>
          </a:xfrm>
          <a:prstGeom prst="rect">
            <a:avLst/>
          </a:prstGeom>
          <a:noFill/>
          <a:ln w="9525">
            <a:noFill/>
            <a:miter lim="800000"/>
            <a:headEnd/>
            <a:tailEnd/>
          </a:ln>
        </p:spPr>
        <p:txBody>
          <a:bodyPr>
            <a:spAutoFit/>
          </a:bodyPr>
          <a:lstStyle/>
          <a:p>
            <a:pPr>
              <a:spcBef>
                <a:spcPct val="50000"/>
              </a:spcBef>
            </a:pPr>
            <a:r>
              <a:rPr lang="en-US" b="1"/>
              <a:t>Del Norte</a:t>
            </a:r>
          </a:p>
        </p:txBody>
      </p:sp>
      <p:sp>
        <p:nvSpPr>
          <p:cNvPr id="13326" name="Text Box 14"/>
          <p:cNvSpPr txBox="1">
            <a:spLocks noChangeArrowheads="1"/>
          </p:cNvSpPr>
          <p:nvPr/>
        </p:nvSpPr>
        <p:spPr bwMode="auto">
          <a:xfrm>
            <a:off x="2819400" y="4648200"/>
            <a:ext cx="1981200" cy="366713"/>
          </a:xfrm>
          <a:prstGeom prst="rect">
            <a:avLst/>
          </a:prstGeom>
          <a:noFill/>
          <a:ln w="9525">
            <a:noFill/>
            <a:miter lim="800000"/>
            <a:headEnd/>
            <a:tailEnd/>
          </a:ln>
        </p:spPr>
        <p:txBody>
          <a:bodyPr>
            <a:spAutoFit/>
          </a:bodyPr>
          <a:lstStyle/>
          <a:p>
            <a:pPr>
              <a:spcBef>
                <a:spcPct val="50000"/>
              </a:spcBef>
            </a:pPr>
            <a:r>
              <a:rPr lang="en-US" b="1"/>
              <a:t>El Paso CUSO</a:t>
            </a:r>
          </a:p>
        </p:txBody>
      </p:sp>
      <p:sp>
        <p:nvSpPr>
          <p:cNvPr id="13327" name="Text Box 15"/>
          <p:cNvSpPr txBox="1">
            <a:spLocks noChangeArrowheads="1"/>
          </p:cNvSpPr>
          <p:nvPr/>
        </p:nvSpPr>
        <p:spPr bwMode="auto">
          <a:xfrm>
            <a:off x="3810000" y="5334000"/>
            <a:ext cx="990600" cy="366713"/>
          </a:xfrm>
          <a:prstGeom prst="rect">
            <a:avLst/>
          </a:prstGeom>
          <a:noFill/>
          <a:ln w="9525">
            <a:noFill/>
            <a:miter lim="800000"/>
            <a:headEnd/>
            <a:tailEnd/>
          </a:ln>
        </p:spPr>
        <p:txBody>
          <a:bodyPr>
            <a:spAutoFit/>
          </a:bodyPr>
          <a:lstStyle/>
          <a:p>
            <a:pPr>
              <a:spcBef>
                <a:spcPct val="50000"/>
              </a:spcBef>
            </a:pPr>
            <a:r>
              <a:rPr lang="en-US" b="1"/>
              <a:t>CDCB</a:t>
            </a:r>
          </a:p>
        </p:txBody>
      </p:sp>
      <p:sp>
        <p:nvSpPr>
          <p:cNvPr id="13328" name="Text Box 16"/>
          <p:cNvSpPr txBox="1">
            <a:spLocks noChangeArrowheads="1"/>
          </p:cNvSpPr>
          <p:nvPr/>
        </p:nvSpPr>
        <p:spPr bwMode="auto">
          <a:xfrm>
            <a:off x="3962400" y="5181600"/>
            <a:ext cx="1066800" cy="366713"/>
          </a:xfrm>
          <a:prstGeom prst="rect">
            <a:avLst/>
          </a:prstGeom>
          <a:noFill/>
          <a:ln w="9525">
            <a:noFill/>
            <a:miter lim="800000"/>
            <a:headEnd/>
            <a:tailEnd/>
          </a:ln>
        </p:spPr>
        <p:txBody>
          <a:bodyPr>
            <a:spAutoFit/>
          </a:bodyPr>
          <a:lstStyle/>
          <a:p>
            <a:pPr>
              <a:spcBef>
                <a:spcPct val="50000"/>
              </a:spcBef>
            </a:pPr>
            <a:r>
              <a:rPr lang="en-US" b="1"/>
              <a:t>AHSTI</a:t>
            </a:r>
          </a:p>
        </p:txBody>
      </p:sp>
      <p:sp>
        <p:nvSpPr>
          <p:cNvPr id="13329" name="Text Box 17"/>
          <p:cNvSpPr txBox="1">
            <a:spLocks noChangeArrowheads="1"/>
          </p:cNvSpPr>
          <p:nvPr/>
        </p:nvSpPr>
        <p:spPr bwMode="auto">
          <a:xfrm>
            <a:off x="5029200" y="3124200"/>
            <a:ext cx="838200" cy="366713"/>
          </a:xfrm>
          <a:prstGeom prst="rect">
            <a:avLst/>
          </a:prstGeom>
          <a:noFill/>
          <a:ln w="9525">
            <a:noFill/>
            <a:miter lim="800000"/>
            <a:headEnd/>
            <a:tailEnd/>
          </a:ln>
        </p:spPr>
        <p:txBody>
          <a:bodyPr>
            <a:spAutoFit/>
          </a:bodyPr>
          <a:lstStyle/>
          <a:p>
            <a:pPr>
              <a:spcBef>
                <a:spcPct val="50000"/>
              </a:spcBef>
            </a:pPr>
            <a:r>
              <a:rPr lang="en-US" b="1"/>
              <a:t>TRP</a:t>
            </a:r>
          </a:p>
        </p:txBody>
      </p:sp>
      <p:sp>
        <p:nvSpPr>
          <p:cNvPr id="13330" name="Text Box 18"/>
          <p:cNvSpPr txBox="1">
            <a:spLocks noChangeArrowheads="1"/>
          </p:cNvSpPr>
          <p:nvPr/>
        </p:nvSpPr>
        <p:spPr bwMode="auto">
          <a:xfrm>
            <a:off x="5943600" y="2895600"/>
            <a:ext cx="1752600" cy="366713"/>
          </a:xfrm>
          <a:prstGeom prst="rect">
            <a:avLst/>
          </a:prstGeom>
          <a:noFill/>
          <a:ln w="9525">
            <a:noFill/>
            <a:miter lim="800000"/>
            <a:headEnd/>
            <a:tailEnd/>
          </a:ln>
        </p:spPr>
        <p:txBody>
          <a:bodyPr>
            <a:spAutoFit/>
          </a:bodyPr>
          <a:lstStyle/>
          <a:p>
            <a:pPr>
              <a:spcBef>
                <a:spcPct val="50000"/>
              </a:spcBef>
            </a:pPr>
            <a:r>
              <a:rPr lang="en-US" b="1"/>
              <a:t>NorrisSquare</a:t>
            </a:r>
          </a:p>
        </p:txBody>
      </p:sp>
      <p:sp>
        <p:nvSpPr>
          <p:cNvPr id="13331" name="Text Box 19"/>
          <p:cNvSpPr txBox="1">
            <a:spLocks noChangeArrowheads="1"/>
          </p:cNvSpPr>
          <p:nvPr/>
        </p:nvSpPr>
        <p:spPr bwMode="auto">
          <a:xfrm>
            <a:off x="6705600" y="3276600"/>
            <a:ext cx="1143000" cy="366713"/>
          </a:xfrm>
          <a:prstGeom prst="rect">
            <a:avLst/>
          </a:prstGeom>
          <a:noFill/>
          <a:ln w="9525">
            <a:noFill/>
            <a:miter lim="800000"/>
            <a:headEnd/>
            <a:tailEnd/>
          </a:ln>
        </p:spPr>
        <p:txBody>
          <a:bodyPr>
            <a:spAutoFit/>
          </a:bodyPr>
          <a:lstStyle/>
          <a:p>
            <a:pPr>
              <a:spcBef>
                <a:spcPct val="50000"/>
              </a:spcBef>
            </a:pPr>
            <a:r>
              <a:rPr lang="en-US" b="1"/>
              <a:t>Mi Casa</a:t>
            </a:r>
          </a:p>
        </p:txBody>
      </p:sp>
      <p:sp>
        <p:nvSpPr>
          <p:cNvPr id="13332" name="Text Box 20"/>
          <p:cNvSpPr txBox="1">
            <a:spLocks noChangeArrowheads="1"/>
          </p:cNvSpPr>
          <p:nvPr/>
        </p:nvSpPr>
        <p:spPr bwMode="auto">
          <a:xfrm>
            <a:off x="2667000" y="4419600"/>
            <a:ext cx="838200" cy="366713"/>
          </a:xfrm>
          <a:prstGeom prst="rect">
            <a:avLst/>
          </a:prstGeom>
          <a:noFill/>
          <a:ln w="9525">
            <a:noFill/>
            <a:miter lim="800000"/>
            <a:headEnd/>
            <a:tailEnd/>
          </a:ln>
        </p:spPr>
        <p:txBody>
          <a:bodyPr>
            <a:spAutoFit/>
          </a:bodyPr>
          <a:lstStyle/>
          <a:p>
            <a:pPr>
              <a:spcBef>
                <a:spcPct val="50000"/>
              </a:spcBef>
            </a:pPr>
            <a:r>
              <a:rPr lang="en-US" b="1"/>
              <a:t>TDS</a:t>
            </a:r>
          </a:p>
        </p:txBody>
      </p:sp>
      <p:sp>
        <p:nvSpPr>
          <p:cNvPr id="13333" name="Text Box 21"/>
          <p:cNvSpPr txBox="1">
            <a:spLocks noChangeArrowheads="1"/>
          </p:cNvSpPr>
          <p:nvPr/>
        </p:nvSpPr>
        <p:spPr bwMode="auto">
          <a:xfrm>
            <a:off x="2667000" y="4038600"/>
            <a:ext cx="838200" cy="366713"/>
          </a:xfrm>
          <a:prstGeom prst="rect">
            <a:avLst/>
          </a:prstGeom>
          <a:noFill/>
          <a:ln w="9525">
            <a:noFill/>
            <a:miter lim="800000"/>
            <a:headEnd/>
            <a:tailEnd/>
          </a:ln>
        </p:spPr>
        <p:txBody>
          <a:bodyPr>
            <a:spAutoFit/>
          </a:bodyPr>
          <a:lstStyle/>
          <a:p>
            <a:pPr>
              <a:spcBef>
                <a:spcPct val="50000"/>
              </a:spcBef>
            </a:pPr>
            <a:r>
              <a:rPr lang="en-US" b="1"/>
              <a:t>YES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algn="ctr"/>
            <a:r>
              <a:rPr lang="en-US" dirty="0" smtClean="0"/>
              <a:t>NSP2 Performance</a:t>
            </a:r>
            <a:endParaRPr lang="en-US" dirty="0" smtClean="0"/>
          </a:p>
        </p:txBody>
      </p:sp>
      <p:sp>
        <p:nvSpPr>
          <p:cNvPr id="2052" name="TextBox 3"/>
          <p:cNvSpPr txBox="1">
            <a:spLocks noChangeArrowheads="1"/>
          </p:cNvSpPr>
          <p:nvPr/>
        </p:nvSpPr>
        <p:spPr bwMode="auto">
          <a:xfrm>
            <a:off x="381000" y="6400800"/>
            <a:ext cx="8534400" cy="381000"/>
          </a:xfrm>
          <a:prstGeom prst="rect">
            <a:avLst/>
          </a:prstGeom>
          <a:noFill/>
          <a:ln w="9525">
            <a:noFill/>
            <a:miter lim="800000"/>
            <a:headEnd/>
            <a:tailEnd/>
          </a:ln>
        </p:spPr>
        <p:txBody>
          <a:bodyPr>
            <a:spAutoFit/>
          </a:bodyPr>
          <a:lstStyle/>
          <a:p>
            <a:pPr algn="ctr"/>
            <a:r>
              <a:rPr lang="en-US" dirty="0" smtClean="0"/>
              <a:t>                                 </a:t>
            </a:r>
            <a:r>
              <a:rPr lang="en-US" u="sng" dirty="0" smtClean="0"/>
              <a:t>      </a:t>
            </a:r>
            <a:r>
              <a:rPr lang="en-US" dirty="0" smtClean="0"/>
              <a:t>                                 </a:t>
            </a:r>
            <a:endParaRPr lang="en-US" dirty="0"/>
          </a:p>
        </p:txBody>
      </p:sp>
      <p:pic>
        <p:nvPicPr>
          <p:cNvPr id="2053" name="Picture 4" descr="CPLC logo tag 4C.jpg"/>
          <p:cNvPicPr>
            <a:picLocks noChangeAspect="1"/>
          </p:cNvPicPr>
          <p:nvPr/>
        </p:nvPicPr>
        <p:blipFill>
          <a:blip r:embed="rId2" cstate="print"/>
          <a:srcRect/>
          <a:stretch>
            <a:fillRect/>
          </a:stretch>
        </p:blipFill>
        <p:spPr bwMode="auto">
          <a:xfrm>
            <a:off x="457200" y="6281738"/>
            <a:ext cx="1752600" cy="500062"/>
          </a:xfrm>
          <a:prstGeom prst="rect">
            <a:avLst/>
          </a:prstGeom>
          <a:noFill/>
          <a:ln w="9525">
            <a:noFill/>
            <a:miter lim="800000"/>
            <a:headEnd/>
            <a:tailEnd/>
          </a:ln>
        </p:spPr>
      </p:pic>
      <p:sp>
        <p:nvSpPr>
          <p:cNvPr id="6" name="Footer Placeholder 4"/>
          <p:cNvSpPr>
            <a:spLocks noGrp="1"/>
          </p:cNvSpPr>
          <p:nvPr>
            <p:ph type="ftr" sz="quarter" idx="11"/>
          </p:nvPr>
        </p:nvSpPr>
        <p:spPr>
          <a:xfrm>
            <a:off x="7696200" y="6400800"/>
            <a:ext cx="1219200" cy="304800"/>
          </a:xfrm>
        </p:spPr>
        <p:txBody>
          <a:bodyPr/>
          <a:lstStyle/>
          <a:p>
            <a:pPr>
              <a:defRPr/>
            </a:pPr>
            <a:r>
              <a:rPr lang="en-US" altLang="en-US" dirty="0" err="1" smtClean="0"/>
              <a:t>Gr</a:t>
            </a:r>
            <a:r>
              <a:rPr lang="en-US" altLang="en-US" dirty="0" smtClean="0"/>
              <a:t> 101013</a:t>
            </a:r>
            <a:endParaRPr lang="en-US" altLang="en-US" dirty="0"/>
          </a:p>
        </p:txBody>
      </p:sp>
      <p:sp>
        <p:nvSpPr>
          <p:cNvPr id="7" name="TextBox 6"/>
          <p:cNvSpPr txBox="1"/>
          <p:nvPr/>
        </p:nvSpPr>
        <p:spPr>
          <a:xfrm>
            <a:off x="838200" y="1524000"/>
            <a:ext cx="6781800" cy="369332"/>
          </a:xfrm>
          <a:prstGeom prst="rect">
            <a:avLst/>
          </a:prstGeom>
          <a:noFill/>
        </p:spPr>
        <p:txBody>
          <a:bodyPr wrap="square" rtlCol="0">
            <a:spAutoFit/>
          </a:bodyPr>
          <a:lstStyle/>
          <a:p>
            <a:pPr>
              <a:buFont typeface="Arial" pitchFamily="34" charset="0"/>
              <a:buChar char="•"/>
            </a:pPr>
            <a:r>
              <a:rPr lang="en-US" dirty="0" smtClean="0"/>
              <a:t>3 Years are over – How have we done?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1"/>
            <a:ext cx="7772400" cy="685799"/>
          </a:xfrm>
        </p:spPr>
        <p:txBody>
          <a:bodyPr/>
          <a:lstStyle/>
          <a:p>
            <a:pPr algn="ctr"/>
            <a:r>
              <a:rPr lang="en-US" sz="2800" dirty="0" smtClean="0"/>
              <a:t>National Performance – Results!! </a:t>
            </a:r>
            <a:br>
              <a:rPr lang="en-US" sz="2800" dirty="0" smtClean="0"/>
            </a:br>
            <a:r>
              <a:rPr lang="en-US" sz="1800" i="1" dirty="0" smtClean="0"/>
              <a:t>*633 total grantees*</a:t>
            </a:r>
            <a:r>
              <a:rPr lang="en-US" sz="2800" i="1" dirty="0" smtClean="0"/>
              <a:t/>
            </a:r>
            <a:br>
              <a:rPr lang="en-US" sz="2800" i="1" dirty="0" smtClean="0"/>
            </a:br>
            <a:endParaRPr lang="en-US" sz="2800" dirty="0"/>
          </a:p>
        </p:txBody>
      </p:sp>
      <p:graphicFrame>
        <p:nvGraphicFramePr>
          <p:cNvPr id="6" name="Table 5"/>
          <p:cNvGraphicFramePr>
            <a:graphicFrameLocks noGrp="1"/>
          </p:cNvGraphicFramePr>
          <p:nvPr/>
        </p:nvGraphicFramePr>
        <p:xfrm>
          <a:off x="685800" y="1142999"/>
          <a:ext cx="7696200" cy="5002365"/>
        </p:xfrm>
        <a:graphic>
          <a:graphicData uri="http://schemas.openxmlformats.org/drawingml/2006/table">
            <a:tbl>
              <a:tblPr/>
              <a:tblGrid>
                <a:gridCol w="381000"/>
                <a:gridCol w="1981200"/>
                <a:gridCol w="990600"/>
                <a:gridCol w="914400"/>
                <a:gridCol w="1219200"/>
                <a:gridCol w="1447800"/>
                <a:gridCol w="762000"/>
              </a:tblGrid>
              <a:tr h="99410">
                <a:tc>
                  <a:txBody>
                    <a:bodyPr/>
                    <a:lstStyle/>
                    <a:p>
                      <a:pPr algn="ctr" fontAlgn="b"/>
                      <a:r>
                        <a:rPr lang="en-US" sz="900" b="1" i="0" u="none" strike="noStrike" dirty="0">
                          <a:solidFill>
                            <a:srgbClr val="FFFFFF"/>
                          </a:solidFill>
                          <a:latin typeface="Calibri"/>
                        </a:rPr>
                        <a:t>State</a:t>
                      </a:r>
                    </a:p>
                  </a:txBody>
                  <a:tcPr marL="7422" marR="7422" marT="7422" marB="0" anchor="b">
                    <a:lnL>
                      <a:noFill/>
                    </a:lnL>
                    <a:lnR>
                      <a:noFill/>
                    </a:lnR>
                    <a:lnT>
                      <a:noFill/>
                    </a:lnT>
                    <a:lnB>
                      <a:noFill/>
                    </a:lnB>
                    <a:solidFill>
                      <a:srgbClr val="5A5A5A"/>
                    </a:solidFill>
                  </a:tcPr>
                </a:tc>
                <a:tc>
                  <a:txBody>
                    <a:bodyPr/>
                    <a:lstStyle/>
                    <a:p>
                      <a:pPr algn="ctr" fontAlgn="b"/>
                      <a:r>
                        <a:rPr lang="en-US" sz="900" b="1" i="0" u="none" strike="noStrike" dirty="0">
                          <a:solidFill>
                            <a:srgbClr val="FFFFFF"/>
                          </a:solidFill>
                          <a:latin typeface="Calibri"/>
                        </a:rPr>
                        <a:t>Grantee</a:t>
                      </a:r>
                    </a:p>
                  </a:txBody>
                  <a:tcPr marL="7422" marR="7422" marT="7422" marB="0" anchor="b">
                    <a:lnL>
                      <a:noFill/>
                    </a:lnL>
                    <a:lnR>
                      <a:noFill/>
                    </a:lnR>
                    <a:lnT>
                      <a:noFill/>
                    </a:lnT>
                    <a:lnB>
                      <a:noFill/>
                    </a:lnB>
                    <a:solidFill>
                      <a:srgbClr val="5A5A5A"/>
                    </a:solidFill>
                  </a:tcPr>
                </a:tc>
                <a:tc>
                  <a:txBody>
                    <a:bodyPr/>
                    <a:lstStyle/>
                    <a:p>
                      <a:pPr algn="ctr" fontAlgn="b"/>
                      <a:r>
                        <a:rPr lang="en-US" sz="900" b="1" i="0" u="none" strike="noStrike">
                          <a:solidFill>
                            <a:srgbClr val="FFFFFF"/>
                          </a:solidFill>
                          <a:latin typeface="Calibri"/>
                        </a:rPr>
                        <a:t>Appropriation</a:t>
                      </a:r>
                    </a:p>
                  </a:txBody>
                  <a:tcPr marL="7422" marR="7422" marT="7422" marB="0" anchor="b">
                    <a:lnL>
                      <a:noFill/>
                    </a:lnL>
                    <a:lnR>
                      <a:noFill/>
                    </a:lnR>
                    <a:lnT>
                      <a:noFill/>
                    </a:lnT>
                    <a:lnB>
                      <a:noFill/>
                    </a:lnB>
                    <a:solidFill>
                      <a:srgbClr val="5A5A5A"/>
                    </a:solidFill>
                  </a:tcPr>
                </a:tc>
                <a:tc>
                  <a:txBody>
                    <a:bodyPr/>
                    <a:lstStyle/>
                    <a:p>
                      <a:pPr algn="ctr" fontAlgn="b"/>
                      <a:r>
                        <a:rPr lang="en-US" sz="900" b="1" i="0" u="none" strike="noStrike">
                          <a:solidFill>
                            <a:srgbClr val="FFFFFF"/>
                          </a:solidFill>
                          <a:latin typeface="Calibri"/>
                        </a:rPr>
                        <a:t>Grant Amount</a:t>
                      </a:r>
                    </a:p>
                  </a:txBody>
                  <a:tcPr marL="7422" marR="7422" marT="7422" marB="0" anchor="b">
                    <a:lnL>
                      <a:noFill/>
                    </a:lnL>
                    <a:lnR>
                      <a:noFill/>
                    </a:lnR>
                    <a:lnT>
                      <a:noFill/>
                    </a:lnT>
                    <a:lnB>
                      <a:noFill/>
                    </a:lnB>
                    <a:solidFill>
                      <a:srgbClr val="5A5A5A"/>
                    </a:solidFill>
                  </a:tcPr>
                </a:tc>
                <a:tc>
                  <a:txBody>
                    <a:bodyPr/>
                    <a:lstStyle/>
                    <a:p>
                      <a:pPr algn="ctr" fontAlgn="b"/>
                      <a:r>
                        <a:rPr lang="en-US" sz="900" b="1" i="0" u="none" strike="noStrike" dirty="0">
                          <a:solidFill>
                            <a:srgbClr val="FFFFFF"/>
                          </a:solidFill>
                          <a:latin typeface="Calibri"/>
                        </a:rPr>
                        <a:t>PI Drawn</a:t>
                      </a:r>
                    </a:p>
                  </a:txBody>
                  <a:tcPr marL="7422" marR="7422" marT="7422" marB="0" anchor="b">
                    <a:lnL>
                      <a:noFill/>
                    </a:lnL>
                    <a:lnR>
                      <a:noFill/>
                    </a:lnR>
                    <a:lnT>
                      <a:noFill/>
                    </a:lnT>
                    <a:lnB>
                      <a:noFill/>
                    </a:lnB>
                    <a:solidFill>
                      <a:srgbClr val="5A5A5A"/>
                    </a:solidFill>
                  </a:tcPr>
                </a:tc>
                <a:tc>
                  <a:txBody>
                    <a:bodyPr/>
                    <a:lstStyle/>
                    <a:p>
                      <a:pPr algn="ctr" fontAlgn="b"/>
                      <a:r>
                        <a:rPr lang="en-US" sz="900" b="1" i="0" u="none" strike="noStrike">
                          <a:solidFill>
                            <a:srgbClr val="FFFFFF"/>
                          </a:solidFill>
                          <a:latin typeface="Calibri"/>
                        </a:rPr>
                        <a:t>Total Drawn</a:t>
                      </a:r>
                    </a:p>
                  </a:txBody>
                  <a:tcPr marL="7422" marR="7422" marT="7422" marB="0" anchor="b">
                    <a:lnL>
                      <a:noFill/>
                    </a:lnL>
                    <a:lnR>
                      <a:noFill/>
                    </a:lnR>
                    <a:lnT>
                      <a:noFill/>
                    </a:lnT>
                    <a:lnB>
                      <a:noFill/>
                    </a:lnB>
                    <a:solidFill>
                      <a:srgbClr val="5A5A5A"/>
                    </a:solidFill>
                  </a:tcPr>
                </a:tc>
                <a:tc>
                  <a:txBody>
                    <a:bodyPr/>
                    <a:lstStyle/>
                    <a:p>
                      <a:pPr algn="ctr" fontAlgn="b"/>
                      <a:r>
                        <a:rPr lang="en-US" sz="900" b="1" i="0" u="none" strike="noStrike">
                          <a:solidFill>
                            <a:srgbClr val="FFFFFF"/>
                          </a:solidFill>
                          <a:latin typeface="Calibri"/>
                        </a:rPr>
                        <a:t>% Drawn</a:t>
                      </a:r>
                    </a:p>
                  </a:txBody>
                  <a:tcPr marL="7422" marR="7422" marT="7422" marB="0" anchor="b">
                    <a:lnL>
                      <a:noFill/>
                    </a:lnL>
                    <a:lnR>
                      <a:noFill/>
                    </a:lnR>
                    <a:lnT>
                      <a:noFill/>
                    </a:lnT>
                    <a:lnB>
                      <a:noFill/>
                    </a:lnB>
                    <a:solidFill>
                      <a:srgbClr val="5A5A5A"/>
                    </a:solidFill>
                  </a:tcPr>
                </a:tc>
              </a:tr>
              <a:tr h="175610">
                <a:tc>
                  <a:txBody>
                    <a:bodyPr/>
                    <a:lstStyle/>
                    <a:p>
                      <a:pPr algn="ctr" fontAlgn="b"/>
                      <a:r>
                        <a:rPr lang="en-US" sz="900" b="0" i="0" u="none" strike="noStrike">
                          <a:solidFill>
                            <a:srgbClr val="000000"/>
                          </a:solidFill>
                          <a:latin typeface="Calibri"/>
                        </a:rPr>
                        <a:t>MI</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Michigan</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$223,875,399</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$8,515,929</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$225,655,621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100.8%</a:t>
                      </a:r>
                    </a:p>
                  </a:txBody>
                  <a:tcPr marL="7422" marR="7422" marT="7422" marB="0" anchor="b">
                    <a:lnL>
                      <a:noFill/>
                    </a:lnL>
                    <a:lnR>
                      <a:noFill/>
                    </a:lnR>
                    <a:lnT>
                      <a:noFill/>
                    </a:lnT>
                    <a:lnB>
                      <a:noFill/>
                    </a:lnB>
                  </a:tcPr>
                </a:tc>
              </a:tr>
              <a:tr h="333306">
                <a:tc>
                  <a:txBody>
                    <a:bodyPr/>
                    <a:lstStyle/>
                    <a:p>
                      <a:pPr algn="ctr" fontAlgn="b"/>
                      <a:r>
                        <a:rPr lang="en-US" sz="1200" b="1" i="0" u="none" strike="noStrike" dirty="0">
                          <a:solidFill>
                            <a:srgbClr val="FF0000"/>
                          </a:solidFill>
                          <a:latin typeface="Calibri"/>
                        </a:rPr>
                        <a:t>AZ</a:t>
                      </a:r>
                    </a:p>
                  </a:txBody>
                  <a:tcPr marL="7422" marR="7422" marT="7422" marB="0" anchor="b">
                    <a:lnL>
                      <a:noFill/>
                    </a:lnL>
                    <a:lnR>
                      <a:noFill/>
                    </a:lnR>
                    <a:lnT>
                      <a:noFill/>
                    </a:lnT>
                    <a:lnB>
                      <a:noFill/>
                    </a:lnB>
                  </a:tcPr>
                </a:tc>
                <a:tc>
                  <a:txBody>
                    <a:bodyPr/>
                    <a:lstStyle/>
                    <a:p>
                      <a:pPr algn="l" fontAlgn="b"/>
                      <a:r>
                        <a:rPr lang="es-ES" sz="1200" b="1" i="0" u="none" strike="noStrike" dirty="0">
                          <a:solidFill>
                            <a:srgbClr val="FF0000"/>
                          </a:solidFill>
                          <a:latin typeface="Calibri"/>
                        </a:rPr>
                        <a:t>Chicanos Por La Causa, Inc.</a:t>
                      </a:r>
                    </a:p>
                  </a:txBody>
                  <a:tcPr marL="7422" marR="7422" marT="7422" marB="0" anchor="b">
                    <a:lnL>
                      <a:noFill/>
                    </a:lnL>
                    <a:lnR>
                      <a:noFill/>
                    </a:lnR>
                    <a:lnT>
                      <a:noFill/>
                    </a:lnT>
                    <a:lnB>
                      <a:noFill/>
                    </a:lnB>
                  </a:tcPr>
                </a:tc>
                <a:tc>
                  <a:txBody>
                    <a:bodyPr/>
                    <a:lstStyle/>
                    <a:p>
                      <a:pPr algn="ctr" fontAlgn="b"/>
                      <a:r>
                        <a:rPr lang="en-US" sz="1200" b="1" i="0" u="none" strike="noStrike">
                          <a:solidFill>
                            <a:srgbClr val="FF0000"/>
                          </a:solidFill>
                          <a:latin typeface="Calibri"/>
                        </a:rPr>
                        <a:t>NSP2</a:t>
                      </a:r>
                    </a:p>
                  </a:txBody>
                  <a:tcPr marL="7422" marR="7422" marT="7422" marB="0" anchor="b">
                    <a:lnL>
                      <a:noFill/>
                    </a:lnL>
                    <a:lnR>
                      <a:noFill/>
                    </a:lnR>
                    <a:lnT>
                      <a:noFill/>
                    </a:lnT>
                    <a:lnB>
                      <a:noFill/>
                    </a:lnB>
                  </a:tcPr>
                </a:tc>
                <a:tc>
                  <a:txBody>
                    <a:bodyPr/>
                    <a:lstStyle/>
                    <a:p>
                      <a:pPr algn="r" fontAlgn="b"/>
                      <a:r>
                        <a:rPr lang="en-US" sz="1200" b="1" i="0" u="none" strike="noStrike" dirty="0">
                          <a:solidFill>
                            <a:srgbClr val="FF0000"/>
                          </a:solidFill>
                          <a:latin typeface="Calibri"/>
                        </a:rPr>
                        <a:t>$137,107,133</a:t>
                      </a:r>
                    </a:p>
                  </a:txBody>
                  <a:tcPr marL="7422" marR="7422" marT="7422" marB="0" anchor="b">
                    <a:lnL>
                      <a:noFill/>
                    </a:lnL>
                    <a:lnR>
                      <a:noFill/>
                    </a:lnR>
                    <a:lnT>
                      <a:noFill/>
                    </a:lnT>
                    <a:lnB>
                      <a:noFill/>
                    </a:lnB>
                  </a:tcPr>
                </a:tc>
                <a:tc>
                  <a:txBody>
                    <a:bodyPr/>
                    <a:lstStyle/>
                    <a:p>
                      <a:pPr algn="r" fontAlgn="b"/>
                      <a:r>
                        <a:rPr lang="en-US" sz="1200" b="1" i="0" u="none" strike="noStrike" dirty="0">
                          <a:solidFill>
                            <a:srgbClr val="FF0000"/>
                          </a:solidFill>
                          <a:latin typeface="Calibri"/>
                        </a:rPr>
                        <a:t>$51,518,806</a:t>
                      </a:r>
                    </a:p>
                  </a:txBody>
                  <a:tcPr marL="7422" marR="7422" marT="7422" marB="0" anchor="b">
                    <a:lnL>
                      <a:noFill/>
                    </a:lnL>
                    <a:lnR>
                      <a:noFill/>
                    </a:lnR>
                    <a:lnT>
                      <a:noFill/>
                    </a:lnT>
                    <a:lnB>
                      <a:noFill/>
                    </a:lnB>
                  </a:tcPr>
                </a:tc>
                <a:tc>
                  <a:txBody>
                    <a:bodyPr/>
                    <a:lstStyle/>
                    <a:p>
                      <a:pPr algn="ctr" fontAlgn="b"/>
                      <a:r>
                        <a:rPr lang="en-US" sz="1200" b="1" i="0" u="none" strike="noStrike" dirty="0">
                          <a:solidFill>
                            <a:srgbClr val="FF0000"/>
                          </a:solidFill>
                          <a:latin typeface="Calibri"/>
                        </a:rPr>
                        <a:t>$179,671,193</a:t>
                      </a:r>
                    </a:p>
                  </a:txBody>
                  <a:tcPr marL="7422" marR="7422" marT="7422" marB="0" anchor="b">
                    <a:lnL>
                      <a:noFill/>
                    </a:lnL>
                    <a:lnR>
                      <a:noFill/>
                    </a:lnR>
                    <a:lnT>
                      <a:noFill/>
                    </a:lnT>
                    <a:lnB>
                      <a:noFill/>
                    </a:lnB>
                  </a:tcPr>
                </a:tc>
                <a:tc>
                  <a:txBody>
                    <a:bodyPr/>
                    <a:lstStyle/>
                    <a:p>
                      <a:pPr algn="ctr" fontAlgn="b"/>
                      <a:r>
                        <a:rPr lang="en-US" sz="1200" b="1" i="0" u="none" strike="noStrike" dirty="0">
                          <a:solidFill>
                            <a:srgbClr val="FF0000"/>
                          </a:solidFill>
                          <a:latin typeface="Calibri"/>
                        </a:rPr>
                        <a:t>131.0%</a:t>
                      </a:r>
                    </a:p>
                  </a:txBody>
                  <a:tcPr marL="7422" marR="7422" marT="7422" marB="0" anchor="b">
                    <a:lnL>
                      <a:noFill/>
                    </a:lnL>
                    <a:lnR>
                      <a:noFill/>
                    </a:lnR>
                    <a:lnT>
                      <a:noFill/>
                    </a:lnT>
                    <a:lnB>
                      <a:noFill/>
                    </a:lnB>
                  </a:tcPr>
                </a:tc>
              </a:tr>
              <a:tr h="333306">
                <a:tc>
                  <a:txBody>
                    <a:bodyPr/>
                    <a:lstStyle/>
                    <a:p>
                      <a:pPr algn="ctr" fontAlgn="b"/>
                      <a:r>
                        <a:rPr lang="en-US" sz="9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900" b="0" i="0" u="none" strike="noStrike" dirty="0">
                          <a:solidFill>
                            <a:srgbClr val="000000"/>
                          </a:solidFill>
                          <a:latin typeface="Calibri"/>
                        </a:rPr>
                        <a:t>State of California</a:t>
                      </a:r>
                    </a:p>
                  </a:txBody>
                  <a:tcPr marL="7422" marR="7422" marT="7422"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dirty="0">
                          <a:solidFill>
                            <a:srgbClr val="000000"/>
                          </a:solidFill>
                          <a:latin typeface="Calibri"/>
                        </a:rPr>
                        <a:t>$145,071,506</a:t>
                      </a:r>
                    </a:p>
                  </a:txBody>
                  <a:tcPr marL="7422" marR="7422" marT="7422" marB="0" anchor="b">
                    <a:lnL>
                      <a:noFill/>
                    </a:lnL>
                    <a:lnR>
                      <a:noFill/>
                    </a:lnR>
                    <a:lnT>
                      <a:noFill/>
                    </a:lnT>
                    <a:lnB>
                      <a:noFill/>
                    </a:lnB>
                  </a:tcPr>
                </a:tc>
                <a:tc>
                  <a:txBody>
                    <a:bodyPr/>
                    <a:lstStyle/>
                    <a:p>
                      <a:pPr algn="r" fontAlgn="b"/>
                      <a:r>
                        <a:rPr lang="en-US" sz="900" b="0" i="0" u="none" strike="noStrike" dirty="0">
                          <a:solidFill>
                            <a:srgbClr val="000000"/>
                          </a:solidFill>
                          <a:latin typeface="Calibri"/>
                        </a:rPr>
                        <a:t>$39,503,051</a:t>
                      </a:r>
                    </a:p>
                  </a:txBody>
                  <a:tcPr marL="7422" marR="7422" marT="7422"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$171,184,892</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118.0%</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GA</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Habitat for Humanity International Inc</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$137,620,088</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$0</a:t>
                      </a:r>
                    </a:p>
                  </a:txBody>
                  <a:tcPr marL="7422" marR="7422" marT="7422"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$137,620,088</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100.0%</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OH</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Ohio</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$116,859,223</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$2,221,229</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$118,768,063</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101.6%</a:t>
                      </a:r>
                    </a:p>
                  </a:txBody>
                  <a:tcPr marL="7422" marR="7422" marT="7422" marB="0" anchor="b">
                    <a:lnL>
                      <a:noFill/>
                    </a:lnL>
                    <a:lnR>
                      <a:noFill/>
                    </a:lnR>
                    <a:lnT>
                      <a:noFill/>
                    </a:lnT>
                    <a:lnB>
                      <a:noFill/>
                    </a:lnB>
                  </a:tcPr>
                </a:tc>
              </a:tr>
              <a:tr h="333306">
                <a:tc>
                  <a:txBody>
                    <a:bodyPr/>
                    <a:lstStyle/>
                    <a:p>
                      <a:pPr algn="ctr" fontAlgn="b"/>
                      <a:r>
                        <a:rPr lang="en-US" sz="9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900" b="0" i="0" u="none" strike="noStrike" dirty="0">
                          <a:solidFill>
                            <a:srgbClr val="000000"/>
                          </a:solidFill>
                          <a:latin typeface="Calibri"/>
                        </a:rPr>
                        <a:t>Los Angeles, CA</a:t>
                      </a:r>
                    </a:p>
                  </a:txBody>
                  <a:tcPr marL="7422" marR="7422" marT="7422"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$100,000,000</a:t>
                      </a:r>
                    </a:p>
                  </a:txBody>
                  <a:tcPr marL="7422" marR="7422" marT="7422" marB="0" anchor="b">
                    <a:lnL>
                      <a:noFill/>
                    </a:lnL>
                    <a:lnR>
                      <a:noFill/>
                    </a:lnR>
                    <a:lnT>
                      <a:noFill/>
                    </a:lnT>
                    <a:lnB>
                      <a:noFill/>
                    </a:lnB>
                  </a:tcPr>
                </a:tc>
                <a:tc>
                  <a:txBody>
                    <a:bodyPr/>
                    <a:lstStyle/>
                    <a:p>
                      <a:pPr algn="r" fontAlgn="b"/>
                      <a:r>
                        <a:rPr lang="en-US" sz="900" b="0" i="0" u="none" strike="noStrike" dirty="0">
                          <a:solidFill>
                            <a:srgbClr val="000000"/>
                          </a:solidFill>
                          <a:latin typeface="Calibri"/>
                        </a:rPr>
                        <a:t>$14,206,628</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$112,249,389</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112.2%</a:t>
                      </a:r>
                    </a:p>
                  </a:txBody>
                  <a:tcPr marL="7422" marR="7422" marT="7422" marB="0" anchor="b">
                    <a:lnL>
                      <a:noFill/>
                    </a:lnL>
                    <a:lnR>
                      <a:noFill/>
                    </a:lnR>
                    <a:lnT>
                      <a:noFill/>
                    </a:lnT>
                    <a:lnB>
                      <a:noFill/>
                    </a:lnB>
                  </a:tcPr>
                </a:tc>
              </a:tr>
              <a:tr h="333306">
                <a:tc>
                  <a:txBody>
                    <a:bodyPr/>
                    <a:lstStyle/>
                    <a:p>
                      <a:pPr algn="ctr" fontAlgn="b"/>
                      <a:r>
                        <a:rPr lang="en-US" sz="900" b="0" i="0" u="none" strike="noStrike">
                          <a:solidFill>
                            <a:srgbClr val="000000"/>
                          </a:solidFill>
                          <a:latin typeface="Calibri"/>
                        </a:rPr>
                        <a:t>FL</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Florida</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$91,141,478</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$16,864,561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$103,899,771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114.0%</a:t>
                      </a:r>
                    </a:p>
                  </a:txBody>
                  <a:tcPr marL="7422" marR="7422" marT="7422" marB="0" anchor="b">
                    <a:lnL>
                      <a:noFill/>
                    </a:lnL>
                    <a:lnR>
                      <a:noFill/>
                    </a:lnR>
                    <a:lnT>
                      <a:noFill/>
                    </a:lnT>
                    <a:lnB>
                      <a:noFill/>
                    </a:lnB>
                  </a:tcPr>
                </a:tc>
              </a:tr>
              <a:tr h="333306">
                <a:tc>
                  <a:txBody>
                    <a:bodyPr/>
                    <a:lstStyle/>
                    <a:p>
                      <a:pPr algn="ctr" fontAlgn="b"/>
                      <a:r>
                        <a:rPr lang="en-US" sz="900" b="0" i="0" u="none" strike="noStrike">
                          <a:solidFill>
                            <a:srgbClr val="000000"/>
                          </a:solidFill>
                          <a:latin typeface="Calibri"/>
                        </a:rPr>
                        <a:t>MA</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The Community Builders, Inc.</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$78,617,631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$22,802,864</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$101,420,494</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129.0%</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MI</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Michigan</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$97,964,416</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$5,619,335</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$101,117,689</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103.2%</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IL</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Chicago, IL</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$98,008,384</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$857,141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$97,997,510</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100.0%</a:t>
                      </a:r>
                    </a:p>
                  </a:txBody>
                  <a:tcPr marL="7422" marR="7422" marT="7422" marB="0" anchor="b">
                    <a:lnL>
                      <a:noFill/>
                    </a:lnL>
                    <a:lnR>
                      <a:noFill/>
                    </a:lnR>
                    <a:lnT>
                      <a:noFill/>
                    </a:lnT>
                    <a:lnB>
                      <a:noFill/>
                    </a:lnB>
                  </a:tcPr>
                </a:tc>
              </a:tr>
              <a:tr h="277539">
                <a:tc>
                  <a:txBody>
                    <a:bodyPr/>
                    <a:lstStyle/>
                    <a:p>
                      <a:pPr algn="ctr" fontAlgn="b"/>
                      <a:r>
                        <a:rPr lang="en-US" sz="900" b="0" i="0" u="none" strike="noStrike">
                          <a:solidFill>
                            <a:srgbClr val="000000"/>
                          </a:solidFill>
                          <a:latin typeface="Calibri"/>
                        </a:rPr>
                        <a:t>FL</a:t>
                      </a:r>
                    </a:p>
                  </a:txBody>
                  <a:tcPr marL="7422" marR="7422" marT="7422" marB="0" anchor="b">
                    <a:lnL>
                      <a:noFill/>
                    </a:lnL>
                    <a:lnR>
                      <a:noFill/>
                    </a:lnR>
                    <a:lnT>
                      <a:noFill/>
                    </a:lnT>
                    <a:lnB>
                      <a:noFill/>
                    </a:lnB>
                  </a:tcPr>
                </a:tc>
                <a:tc>
                  <a:txBody>
                    <a:bodyPr/>
                    <a:lstStyle/>
                    <a:p>
                      <a:pPr algn="l" fontAlgn="b"/>
                      <a:r>
                        <a:rPr lang="en-US" sz="900" b="0" i="0" u="none" strike="noStrike" dirty="0" smtClean="0">
                          <a:solidFill>
                            <a:srgbClr val="000000"/>
                          </a:solidFill>
                          <a:latin typeface="Calibri"/>
                        </a:rPr>
                        <a:t>NHS</a:t>
                      </a:r>
                      <a:r>
                        <a:rPr lang="en-US" sz="900" b="0" i="0" u="none" strike="noStrike" baseline="0" dirty="0" smtClean="0">
                          <a:solidFill>
                            <a:srgbClr val="000000"/>
                          </a:solidFill>
                          <a:latin typeface="Calibri"/>
                        </a:rPr>
                        <a:t> </a:t>
                      </a:r>
                      <a:r>
                        <a:rPr lang="en-US" sz="900" b="0" i="0" u="none" strike="noStrike" dirty="0" smtClean="0">
                          <a:solidFill>
                            <a:srgbClr val="000000"/>
                          </a:solidFill>
                          <a:latin typeface="Calibri"/>
                        </a:rPr>
                        <a:t>of </a:t>
                      </a:r>
                      <a:r>
                        <a:rPr lang="en-US" sz="900" b="0" i="0" u="none" strike="noStrike" dirty="0">
                          <a:solidFill>
                            <a:srgbClr val="000000"/>
                          </a:solidFill>
                          <a:latin typeface="Calibri"/>
                        </a:rPr>
                        <a:t>South Florida, Inc.</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$89,375,000</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$2,547,031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$91,922,031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102.8%</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IN</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Indiana - IHCDA</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$83,757,048</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$4,771,471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$88,528,509</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105.7%</a:t>
                      </a:r>
                    </a:p>
                  </a:txBody>
                  <a:tcPr marL="7422" marR="7422" marT="7422" marB="0" anchor="b">
                    <a:lnL>
                      <a:noFill/>
                    </a:lnL>
                    <a:lnR>
                      <a:noFill/>
                    </a:lnR>
                    <a:lnT>
                      <a:noFill/>
                    </a:lnT>
                    <a:lnB>
                      <a:noFill/>
                    </a:lnB>
                  </a:tcPr>
                </a:tc>
              </a:tr>
              <a:tr h="333306">
                <a:tc>
                  <a:txBody>
                    <a:bodyPr/>
                    <a:lstStyle/>
                    <a:p>
                      <a:pPr algn="ctr" fontAlgn="b"/>
                      <a:r>
                        <a:rPr lang="en-US" sz="900" b="0" i="0" u="none" strike="noStrike">
                          <a:solidFill>
                            <a:srgbClr val="000000"/>
                          </a:solidFill>
                          <a:latin typeface="Calibri"/>
                        </a:rPr>
                        <a:t>GA</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Georgia</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$77,085,125</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$23,015,102</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$88,351,744</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114.6%</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TX</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Texas - TDHCA</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$91,323,273</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$3,547,816</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$77,438,728</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84.8%</a:t>
                      </a:r>
                    </a:p>
                  </a:txBody>
                  <a:tcPr marL="7422" marR="7422" marT="7422" marB="0" anchor="b">
                    <a:lnL>
                      <a:noFill/>
                    </a:lnL>
                    <a:lnR>
                      <a:noFill/>
                    </a:lnR>
                    <a:lnT>
                      <a:noFill/>
                    </a:lnT>
                    <a:lnB>
                      <a:noFill/>
                    </a:lnB>
                  </a:tcPr>
                </a:tc>
              </a:tr>
              <a:tr h="333306">
                <a:tc>
                  <a:txBody>
                    <a:bodyPr/>
                    <a:lstStyle/>
                    <a:p>
                      <a:pPr algn="ctr" fontAlgn="b"/>
                      <a:r>
                        <a:rPr lang="en-US" sz="9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Riverside County, CA</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$48,567,786</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$35,439,139</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$75,962,368</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156.4%</a:t>
                      </a:r>
                    </a:p>
                  </a:txBody>
                  <a:tcPr marL="7422" marR="7422" marT="7422" marB="0" anchor="b">
                    <a:lnL>
                      <a:noFill/>
                    </a:lnL>
                    <a:lnR>
                      <a:noFill/>
                    </a:lnR>
                    <a:lnT>
                      <a:noFill/>
                    </a:lnT>
                    <a:lnB>
                      <a:noFill/>
                    </a:lnB>
                  </a:tcPr>
                </a:tc>
              </a:tr>
              <a:tr h="333306">
                <a:tc>
                  <a:txBody>
                    <a:bodyPr/>
                    <a:lstStyle/>
                    <a:p>
                      <a:pPr algn="ctr" fontAlgn="b"/>
                      <a:r>
                        <a:rPr lang="en-US" sz="900" b="0" i="0" u="none" strike="noStrike">
                          <a:solidFill>
                            <a:srgbClr val="000000"/>
                          </a:solidFill>
                          <a:latin typeface="Calibri"/>
                        </a:rPr>
                        <a:t>AZ</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Phoenix, AZ</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$60,000,000</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$13,788,691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$67,183,465</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112.0%</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FL</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Dade County, FL</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$62,207,200</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$2,632,179</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$63,448,588</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102.0%</a:t>
                      </a:r>
                    </a:p>
                  </a:txBody>
                  <a:tcPr marL="7422" marR="7422" marT="7422" marB="0" anchor="b">
                    <a:lnL>
                      <a:noFill/>
                    </a:lnL>
                    <a:lnR>
                      <a:noFill/>
                    </a:lnR>
                    <a:lnT>
                      <a:noFill/>
                    </a:lnT>
                    <a:lnB>
                      <a:noFill/>
                    </a:lnB>
                  </a:tcPr>
                </a:tc>
              </a:tr>
              <a:tr h="175610">
                <a:tc>
                  <a:txBody>
                    <a:bodyPr/>
                    <a:lstStyle/>
                    <a:p>
                      <a:pPr algn="ctr" fontAlgn="b"/>
                      <a:r>
                        <a:rPr lang="en-US" sz="900" b="0" i="0" u="none" strike="noStrike">
                          <a:solidFill>
                            <a:srgbClr val="000000"/>
                          </a:solidFill>
                          <a:latin typeface="Calibri"/>
                        </a:rPr>
                        <a:t>PA</a:t>
                      </a:r>
                    </a:p>
                  </a:txBody>
                  <a:tcPr marL="7422" marR="7422" marT="7422" marB="0" anchor="b">
                    <a:lnL>
                      <a:noFill/>
                    </a:lnL>
                    <a:lnR>
                      <a:noFill/>
                    </a:lnR>
                    <a:lnT>
                      <a:noFill/>
                    </a:lnT>
                    <a:lnB>
                      <a:noFill/>
                    </a:lnB>
                  </a:tcPr>
                </a:tc>
                <a:tc>
                  <a:txBody>
                    <a:bodyPr/>
                    <a:lstStyle/>
                    <a:p>
                      <a:pPr algn="l" fontAlgn="b"/>
                      <a:r>
                        <a:rPr lang="en-US" sz="900" b="0" i="0" u="none" strike="noStrike">
                          <a:solidFill>
                            <a:srgbClr val="000000"/>
                          </a:solidFill>
                          <a:latin typeface="Calibri"/>
                        </a:rPr>
                        <a:t>State of Pennsylvania</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$59,631,318</a:t>
                      </a:r>
                    </a:p>
                  </a:txBody>
                  <a:tcPr marL="7422" marR="7422" marT="7422" marB="0" anchor="b">
                    <a:lnL>
                      <a:noFill/>
                    </a:lnL>
                    <a:lnR>
                      <a:noFill/>
                    </a:lnR>
                    <a:lnT>
                      <a:noFill/>
                    </a:lnT>
                    <a:lnB>
                      <a:noFill/>
                    </a:lnB>
                  </a:tcPr>
                </a:tc>
                <a:tc>
                  <a:txBody>
                    <a:bodyPr/>
                    <a:lstStyle/>
                    <a:p>
                      <a:pPr algn="r" fontAlgn="b"/>
                      <a:r>
                        <a:rPr lang="en-US" sz="900" b="0" i="0" u="none" strike="noStrike">
                          <a:solidFill>
                            <a:srgbClr val="000000"/>
                          </a:solidFill>
                          <a:latin typeface="Calibri"/>
                        </a:rPr>
                        <a:t>$6,876,454</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$61,671,681</a:t>
                      </a:r>
                    </a:p>
                  </a:txBody>
                  <a:tcPr marL="7422" marR="7422" marT="7422" marB="0" anchor="b">
                    <a:lnL>
                      <a:noFill/>
                    </a:lnL>
                    <a:lnR>
                      <a:noFill/>
                    </a:lnR>
                    <a:lnT>
                      <a:noFill/>
                    </a:lnT>
                    <a:lnB>
                      <a:noFill/>
                    </a:lnB>
                  </a:tcPr>
                </a:tc>
                <a:tc>
                  <a:txBody>
                    <a:bodyPr/>
                    <a:lstStyle/>
                    <a:p>
                      <a:pPr algn="ctr" fontAlgn="b"/>
                      <a:r>
                        <a:rPr lang="en-US" sz="900" b="0" i="0" u="none" strike="noStrike">
                          <a:solidFill>
                            <a:srgbClr val="000000"/>
                          </a:solidFill>
                          <a:latin typeface="Calibri"/>
                        </a:rPr>
                        <a:t>103.4%</a:t>
                      </a:r>
                    </a:p>
                  </a:txBody>
                  <a:tcPr marL="7422" marR="7422" marT="7422" marB="0" anchor="b">
                    <a:lnL>
                      <a:noFill/>
                    </a:lnL>
                    <a:lnR>
                      <a:noFill/>
                    </a:lnR>
                    <a:lnT>
                      <a:noFill/>
                    </a:lnT>
                    <a:lnB>
                      <a:noFill/>
                    </a:lnB>
                  </a:tcPr>
                </a:tc>
              </a:tr>
              <a:tr h="333306">
                <a:tc>
                  <a:txBody>
                    <a:bodyPr/>
                    <a:lstStyle/>
                    <a:p>
                      <a:pPr algn="ctr" fontAlgn="b"/>
                      <a:r>
                        <a:rPr lang="en-US" sz="900" b="0" i="0" u="none" strike="noStrike" dirty="0">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900" b="0" i="0" u="none" strike="noStrike" dirty="0">
                          <a:solidFill>
                            <a:srgbClr val="000000"/>
                          </a:solidFill>
                          <a:latin typeface="Calibri"/>
                        </a:rPr>
                        <a:t>Los </a:t>
                      </a:r>
                      <a:r>
                        <a:rPr lang="en-US" sz="900" b="0" i="0" u="none" strike="noStrike" dirty="0" smtClean="0">
                          <a:solidFill>
                            <a:srgbClr val="000000"/>
                          </a:solidFill>
                          <a:latin typeface="Calibri"/>
                        </a:rPr>
                        <a:t>Angeles</a:t>
                      </a:r>
                      <a:r>
                        <a:rPr lang="en-US" sz="900" b="0" i="0" u="none" strike="noStrike" baseline="0" dirty="0" smtClean="0">
                          <a:solidFill>
                            <a:srgbClr val="000000"/>
                          </a:solidFill>
                          <a:latin typeface="Calibri"/>
                        </a:rPr>
                        <a:t> NHS </a:t>
                      </a:r>
                      <a:r>
                        <a:rPr lang="en-US" sz="900" b="0" i="0" u="none" strike="noStrike" dirty="0" smtClean="0">
                          <a:solidFill>
                            <a:srgbClr val="000000"/>
                          </a:solidFill>
                          <a:latin typeface="Calibri"/>
                        </a:rPr>
                        <a:t>Inc</a:t>
                      </a:r>
                      <a:r>
                        <a:rPr lang="en-US" sz="900" b="0" i="0" u="none" strike="noStrike" dirty="0">
                          <a:solidFill>
                            <a:srgbClr val="000000"/>
                          </a:solidFill>
                          <a:latin typeface="Calibri"/>
                        </a:rPr>
                        <a:t>.</a:t>
                      </a:r>
                    </a:p>
                  </a:txBody>
                  <a:tcPr marL="7422" marR="7422" marT="7422"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900" b="0" i="0" u="none" strike="noStrike" dirty="0">
                          <a:solidFill>
                            <a:srgbClr val="000000"/>
                          </a:solidFill>
                          <a:latin typeface="Calibri"/>
                        </a:rPr>
                        <a:t>$60,000,000</a:t>
                      </a:r>
                    </a:p>
                  </a:txBody>
                  <a:tcPr marL="7422" marR="7422" marT="7422" marB="0" anchor="b">
                    <a:lnL>
                      <a:noFill/>
                    </a:lnL>
                    <a:lnR>
                      <a:noFill/>
                    </a:lnR>
                    <a:lnT>
                      <a:noFill/>
                    </a:lnT>
                    <a:lnB>
                      <a:noFill/>
                    </a:lnB>
                  </a:tcPr>
                </a:tc>
                <a:tc>
                  <a:txBody>
                    <a:bodyPr/>
                    <a:lstStyle/>
                    <a:p>
                      <a:pPr algn="r" fontAlgn="b"/>
                      <a:r>
                        <a:rPr lang="en-US" sz="900" b="0" i="0" u="none" strike="noStrike" dirty="0">
                          <a:solidFill>
                            <a:srgbClr val="000000"/>
                          </a:solidFill>
                          <a:latin typeface="Calibri"/>
                        </a:rPr>
                        <a:t>$15,228,747</a:t>
                      </a:r>
                    </a:p>
                  </a:txBody>
                  <a:tcPr marL="7422" marR="7422" marT="7422"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$58,935,602</a:t>
                      </a:r>
                    </a:p>
                  </a:txBody>
                  <a:tcPr marL="7422" marR="7422" marT="7422" marB="0" anchor="b">
                    <a:lnL>
                      <a:noFill/>
                    </a:lnL>
                    <a:lnR>
                      <a:noFill/>
                    </a:lnR>
                    <a:lnT>
                      <a:noFill/>
                    </a:lnT>
                    <a:lnB>
                      <a:noFill/>
                    </a:lnB>
                  </a:tcPr>
                </a:tc>
                <a:tc>
                  <a:txBody>
                    <a:bodyPr/>
                    <a:lstStyle/>
                    <a:p>
                      <a:pPr algn="ctr" fontAlgn="b"/>
                      <a:r>
                        <a:rPr lang="en-US" sz="900" b="0" i="0" u="none" strike="noStrike" dirty="0">
                          <a:solidFill>
                            <a:srgbClr val="000000"/>
                          </a:solidFill>
                          <a:latin typeface="Calibri"/>
                        </a:rPr>
                        <a:t>98.2%</a:t>
                      </a:r>
                    </a:p>
                  </a:txBody>
                  <a:tcPr marL="7422" marR="7422" marT="7422" marB="0" anchor="b">
                    <a:lnL>
                      <a:noFill/>
                    </a:lnL>
                    <a:lnR>
                      <a:noFill/>
                    </a:lnR>
                    <a:lnT>
                      <a:noFill/>
                    </a:lnT>
                    <a:lnB>
                      <a:noFill/>
                    </a:lnB>
                  </a:tcPr>
                </a:tc>
              </a:tr>
            </a:tbl>
          </a:graphicData>
        </a:graphic>
      </p:graphicFrame>
      <p:sp>
        <p:nvSpPr>
          <p:cNvPr id="7" name="Rectangle 6"/>
          <p:cNvSpPr/>
          <p:nvPr/>
        </p:nvSpPr>
        <p:spPr>
          <a:xfrm>
            <a:off x="457200" y="6324600"/>
            <a:ext cx="1537600" cy="230832"/>
          </a:xfrm>
          <a:prstGeom prst="rect">
            <a:avLst/>
          </a:prstGeom>
        </p:spPr>
        <p:txBody>
          <a:bodyPr wrap="none">
            <a:spAutoFit/>
          </a:bodyPr>
          <a:lstStyle/>
          <a:p>
            <a:r>
              <a:rPr lang="en-US" sz="900" i="1" dirty="0" smtClean="0"/>
              <a:t>Per HUD Weekly 9/9/2013</a:t>
            </a:r>
            <a:endParaRPr lang="en-US" sz="9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1"/>
            <a:ext cx="7772400" cy="762000"/>
          </a:xfrm>
        </p:spPr>
        <p:txBody>
          <a:bodyPr/>
          <a:lstStyle/>
          <a:p>
            <a:r>
              <a:rPr lang="en-US" sz="2000" dirty="0" smtClean="0"/>
              <a:t>National Performance!! </a:t>
            </a:r>
            <a:r>
              <a:rPr lang="en-US" sz="1600" i="1" dirty="0" smtClean="0"/>
              <a:t/>
            </a:r>
            <a:br>
              <a:rPr lang="en-US" sz="1600" i="1" dirty="0" smtClean="0"/>
            </a:br>
            <a:r>
              <a:rPr lang="en-US" sz="2000" dirty="0" smtClean="0"/>
              <a:t>“Program Income” – </a:t>
            </a:r>
            <a:r>
              <a:rPr lang="en-US" sz="1800" dirty="0" smtClean="0"/>
              <a:t>Leveraging</a:t>
            </a:r>
            <a:r>
              <a:rPr lang="en-US" sz="1400" dirty="0" smtClean="0"/>
              <a:t>        (633 Total Grantees)</a:t>
            </a:r>
            <a:endParaRPr lang="en-US" sz="1400" dirty="0"/>
          </a:p>
        </p:txBody>
      </p:sp>
      <p:graphicFrame>
        <p:nvGraphicFramePr>
          <p:cNvPr id="5" name="Table 4"/>
          <p:cNvGraphicFramePr>
            <a:graphicFrameLocks noGrp="1"/>
          </p:cNvGraphicFramePr>
          <p:nvPr/>
        </p:nvGraphicFramePr>
        <p:xfrm>
          <a:off x="457200" y="1066800"/>
          <a:ext cx="8458200" cy="5235814"/>
        </p:xfrm>
        <a:graphic>
          <a:graphicData uri="http://schemas.openxmlformats.org/drawingml/2006/table">
            <a:tbl>
              <a:tblPr/>
              <a:tblGrid>
                <a:gridCol w="442281"/>
                <a:gridCol w="3062919"/>
                <a:gridCol w="1143000"/>
                <a:gridCol w="914400"/>
                <a:gridCol w="1143000"/>
                <a:gridCol w="1121749"/>
                <a:gridCol w="630851"/>
              </a:tblGrid>
              <a:tr h="219080">
                <a:tc>
                  <a:txBody>
                    <a:bodyPr/>
                    <a:lstStyle/>
                    <a:p>
                      <a:pPr algn="ctr" fontAlgn="b"/>
                      <a:r>
                        <a:rPr lang="en-US" sz="1200" b="1" i="0" u="none" strike="noStrike" dirty="0">
                          <a:solidFill>
                            <a:srgbClr val="FFFFFF"/>
                          </a:solidFill>
                          <a:latin typeface="Calibri"/>
                        </a:rPr>
                        <a:t>State</a:t>
                      </a:r>
                    </a:p>
                  </a:txBody>
                  <a:tcPr marL="7422" marR="7422" marT="7422" marB="0" anchor="b">
                    <a:lnL>
                      <a:noFill/>
                    </a:lnL>
                    <a:lnR>
                      <a:noFill/>
                    </a:lnR>
                    <a:lnT>
                      <a:noFill/>
                    </a:lnT>
                    <a:lnB>
                      <a:noFill/>
                    </a:lnB>
                    <a:solidFill>
                      <a:srgbClr val="5A5A5A"/>
                    </a:solidFill>
                  </a:tcPr>
                </a:tc>
                <a:tc>
                  <a:txBody>
                    <a:bodyPr/>
                    <a:lstStyle/>
                    <a:p>
                      <a:pPr algn="ctr" fontAlgn="b"/>
                      <a:r>
                        <a:rPr lang="en-US" sz="1200" b="1" i="0" u="none" strike="noStrike">
                          <a:solidFill>
                            <a:srgbClr val="FFFFFF"/>
                          </a:solidFill>
                          <a:latin typeface="Calibri"/>
                        </a:rPr>
                        <a:t>Grantee</a:t>
                      </a:r>
                    </a:p>
                  </a:txBody>
                  <a:tcPr marL="7422" marR="7422" marT="7422" marB="0" anchor="b">
                    <a:lnL>
                      <a:noFill/>
                    </a:lnL>
                    <a:lnR>
                      <a:noFill/>
                    </a:lnR>
                    <a:lnT>
                      <a:noFill/>
                    </a:lnT>
                    <a:lnB>
                      <a:noFill/>
                    </a:lnB>
                    <a:solidFill>
                      <a:srgbClr val="5A5A5A"/>
                    </a:solidFill>
                  </a:tcPr>
                </a:tc>
                <a:tc>
                  <a:txBody>
                    <a:bodyPr/>
                    <a:lstStyle/>
                    <a:p>
                      <a:pPr algn="ctr" fontAlgn="b"/>
                      <a:r>
                        <a:rPr lang="en-US" sz="1200" b="1" i="0" u="none" strike="noStrike">
                          <a:solidFill>
                            <a:srgbClr val="FFFFFF"/>
                          </a:solidFill>
                          <a:latin typeface="Calibri"/>
                        </a:rPr>
                        <a:t>Appropriation</a:t>
                      </a:r>
                    </a:p>
                  </a:txBody>
                  <a:tcPr marL="7422" marR="7422" marT="7422" marB="0" anchor="b">
                    <a:lnL>
                      <a:noFill/>
                    </a:lnL>
                    <a:lnR>
                      <a:noFill/>
                    </a:lnR>
                    <a:lnT>
                      <a:noFill/>
                    </a:lnT>
                    <a:lnB>
                      <a:noFill/>
                    </a:lnB>
                    <a:solidFill>
                      <a:srgbClr val="5A5A5A"/>
                    </a:solidFill>
                  </a:tcPr>
                </a:tc>
                <a:tc>
                  <a:txBody>
                    <a:bodyPr/>
                    <a:lstStyle/>
                    <a:p>
                      <a:pPr algn="ctr" fontAlgn="b"/>
                      <a:r>
                        <a:rPr lang="en-US" sz="1200" b="1" i="0" u="none" strike="noStrike">
                          <a:solidFill>
                            <a:srgbClr val="FFFFFF"/>
                          </a:solidFill>
                          <a:latin typeface="Calibri"/>
                        </a:rPr>
                        <a:t>Grant Amount</a:t>
                      </a:r>
                    </a:p>
                  </a:txBody>
                  <a:tcPr marL="7422" marR="7422" marT="7422" marB="0" anchor="b">
                    <a:lnL>
                      <a:noFill/>
                    </a:lnL>
                    <a:lnR>
                      <a:noFill/>
                    </a:lnR>
                    <a:lnT>
                      <a:noFill/>
                    </a:lnT>
                    <a:lnB>
                      <a:noFill/>
                    </a:lnB>
                    <a:solidFill>
                      <a:srgbClr val="5A5A5A"/>
                    </a:solidFill>
                  </a:tcPr>
                </a:tc>
                <a:tc>
                  <a:txBody>
                    <a:bodyPr/>
                    <a:lstStyle/>
                    <a:p>
                      <a:pPr algn="ctr" fontAlgn="b"/>
                      <a:r>
                        <a:rPr lang="en-US" sz="1200" b="1" i="0" u="none" strike="noStrike" dirty="0">
                          <a:solidFill>
                            <a:srgbClr val="FFFFFF"/>
                          </a:solidFill>
                          <a:latin typeface="Calibri"/>
                        </a:rPr>
                        <a:t>PI </a:t>
                      </a:r>
                      <a:r>
                        <a:rPr lang="en-US" sz="1200" b="1" i="0" u="none" strike="noStrike" dirty="0" smtClean="0">
                          <a:solidFill>
                            <a:srgbClr val="FFFFFF"/>
                          </a:solidFill>
                          <a:latin typeface="Calibri"/>
                        </a:rPr>
                        <a:t>Drawn</a:t>
                      </a:r>
                      <a:endParaRPr lang="en-US" sz="1200" b="1" i="0" u="none" strike="noStrike" dirty="0">
                        <a:solidFill>
                          <a:srgbClr val="FFFFFF"/>
                        </a:solidFill>
                        <a:latin typeface="Calibri"/>
                      </a:endParaRPr>
                    </a:p>
                  </a:txBody>
                  <a:tcPr marL="7422" marR="7422" marT="7422" marB="0" anchor="b">
                    <a:lnL>
                      <a:noFill/>
                    </a:lnL>
                    <a:lnR>
                      <a:noFill/>
                    </a:lnR>
                    <a:lnT>
                      <a:noFill/>
                    </a:lnT>
                    <a:lnB>
                      <a:noFill/>
                    </a:lnB>
                    <a:solidFill>
                      <a:srgbClr val="5A5A5A"/>
                    </a:solidFill>
                  </a:tcPr>
                </a:tc>
                <a:tc>
                  <a:txBody>
                    <a:bodyPr/>
                    <a:lstStyle/>
                    <a:p>
                      <a:pPr algn="ctr" fontAlgn="b"/>
                      <a:r>
                        <a:rPr lang="en-US" sz="1200" b="1" i="0" u="none" strike="noStrike">
                          <a:solidFill>
                            <a:srgbClr val="FFFFFF"/>
                          </a:solidFill>
                          <a:latin typeface="Calibri"/>
                        </a:rPr>
                        <a:t>Total Drawn</a:t>
                      </a:r>
                    </a:p>
                  </a:txBody>
                  <a:tcPr marL="7422" marR="7422" marT="7422" marB="0" anchor="b">
                    <a:lnL>
                      <a:noFill/>
                    </a:lnL>
                    <a:lnR>
                      <a:noFill/>
                    </a:lnR>
                    <a:lnT>
                      <a:noFill/>
                    </a:lnT>
                    <a:lnB>
                      <a:noFill/>
                    </a:lnB>
                    <a:solidFill>
                      <a:srgbClr val="5A5A5A"/>
                    </a:solidFill>
                  </a:tcPr>
                </a:tc>
                <a:tc>
                  <a:txBody>
                    <a:bodyPr/>
                    <a:lstStyle/>
                    <a:p>
                      <a:pPr algn="ctr" fontAlgn="b"/>
                      <a:r>
                        <a:rPr lang="en-US" sz="1200" b="1" i="0" u="none" strike="noStrike">
                          <a:solidFill>
                            <a:srgbClr val="FFFFFF"/>
                          </a:solidFill>
                          <a:latin typeface="Calibri"/>
                        </a:rPr>
                        <a:t>% Drawn</a:t>
                      </a:r>
                    </a:p>
                  </a:txBody>
                  <a:tcPr marL="7422" marR="7422" marT="7422" marB="0" anchor="b">
                    <a:lnL>
                      <a:noFill/>
                    </a:lnL>
                    <a:lnR>
                      <a:noFill/>
                    </a:lnR>
                    <a:lnT>
                      <a:noFill/>
                    </a:lnT>
                    <a:lnB>
                      <a:noFill/>
                    </a:lnB>
                    <a:solidFill>
                      <a:srgbClr val="5A5A5A"/>
                    </a:solidFill>
                  </a:tcPr>
                </a:tc>
              </a:tr>
              <a:tr h="320675">
                <a:tc>
                  <a:txBody>
                    <a:bodyPr/>
                    <a:lstStyle/>
                    <a:p>
                      <a:pPr algn="l" fontAlgn="b"/>
                      <a:r>
                        <a:rPr lang="en-US" sz="1200" b="0" i="0" u="none" strike="noStrike" dirty="0">
                          <a:solidFill>
                            <a:srgbClr val="000000"/>
                          </a:solidFill>
                          <a:latin typeface="Calibri"/>
                        </a:rPr>
                        <a:t>AZ</a:t>
                      </a:r>
                    </a:p>
                  </a:txBody>
                  <a:tcPr marL="7422" marR="7422" marT="7422" marB="0" anchor="b">
                    <a:lnL>
                      <a:noFill/>
                    </a:lnL>
                    <a:lnR>
                      <a:noFill/>
                    </a:lnR>
                    <a:lnT>
                      <a:noFill/>
                    </a:lnT>
                    <a:lnB>
                      <a:noFill/>
                    </a:lnB>
                  </a:tcPr>
                </a:tc>
                <a:tc>
                  <a:txBody>
                    <a:bodyPr/>
                    <a:lstStyle/>
                    <a:p>
                      <a:pPr algn="l" fontAlgn="b"/>
                      <a:r>
                        <a:rPr lang="es-ES" sz="1200" b="1" i="0" u="none" strike="noStrike" dirty="0">
                          <a:solidFill>
                            <a:srgbClr val="FF0000"/>
                          </a:solidFill>
                          <a:latin typeface="Calibri"/>
                        </a:rPr>
                        <a:t>Chicanos Por La Causa, Inc</a:t>
                      </a:r>
                      <a:r>
                        <a:rPr lang="es-ES" sz="1200" b="0" i="0" u="none" strike="noStrike" dirty="0">
                          <a:solidFill>
                            <a:srgbClr val="000000"/>
                          </a:solidFill>
                          <a:latin typeface="Calibri"/>
                        </a:rPr>
                        <a:t>.</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$137,107,133</a:t>
                      </a:r>
                    </a:p>
                  </a:txBody>
                  <a:tcPr marL="7422" marR="7422" marT="7422" marB="0" anchor="b">
                    <a:lnL>
                      <a:noFill/>
                    </a:lnL>
                    <a:lnR>
                      <a:noFill/>
                    </a:lnR>
                    <a:lnT>
                      <a:noFill/>
                    </a:lnT>
                    <a:lnB>
                      <a:noFill/>
                    </a:lnB>
                  </a:tcPr>
                </a:tc>
                <a:tc>
                  <a:txBody>
                    <a:bodyPr/>
                    <a:lstStyle/>
                    <a:p>
                      <a:pPr algn="r" fontAlgn="b"/>
                      <a:r>
                        <a:rPr lang="en-US" sz="1400" b="1" i="0" u="none" strike="noStrike" dirty="0">
                          <a:solidFill>
                            <a:srgbClr val="FF0000"/>
                          </a:solidFill>
                          <a:latin typeface="Calibri"/>
                        </a:rPr>
                        <a:t>$51,518,806</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$179,671,193</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131.0%</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1200" b="0" i="0" u="none" strike="noStrike" dirty="0">
                          <a:solidFill>
                            <a:srgbClr val="000000"/>
                          </a:solidFill>
                          <a:latin typeface="Calibri"/>
                        </a:rPr>
                        <a:t>State of California</a:t>
                      </a:r>
                    </a:p>
                  </a:txBody>
                  <a:tcPr marL="7422" marR="7422" marT="7422" marB="0" anchor="b">
                    <a:lnL>
                      <a:noFill/>
                    </a:lnL>
                    <a:lnR>
                      <a:noFill/>
                    </a:lnR>
                    <a:lnT>
                      <a:noFill/>
                    </a:lnT>
                    <a:lnB>
                      <a:noFill/>
                    </a:lnB>
                  </a:tcPr>
                </a:tc>
                <a:tc>
                  <a:txBody>
                    <a:bodyPr/>
                    <a:lstStyle/>
                    <a:p>
                      <a:pPr algn="ctr" fontAlgn="b"/>
                      <a:r>
                        <a:rPr lang="en-US" sz="1200" b="0" i="0" u="none" strike="noStrike" dirty="0">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$145,071,506</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$39,503,051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$171,184,892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118.0%</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Riverside County, CA</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$48,567,786</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$35,439,139</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$75,962,368</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156.4%</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GA</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State of Georgia</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$77,085,125</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$23,015,102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$88,351,744</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114.6%</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MA</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The Community Builders, Inc.</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$78,617,631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$22,802,864</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$101,420,494</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129.0%</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VA</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State of Virginia</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$38,749,931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$22,368,954</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$51,638,393</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133.3%</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ID</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State of Idaho</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$19,600,000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$17,570,385</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$34,687,046</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177.0%</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FL</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Neighborhood Lending Partners of West Florida, Inc.</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$50,000,000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$17,436,867</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$58,735,550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117.5%</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FL</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State of Florida</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$91,141,478</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$16,864,561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$103,899,771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114.0%</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Los Angeles Neighborhood Housing Services Inc.</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$60,000,000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$15,228,747</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$58,935,602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98.2%</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Los Angeles, CA</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$100,000,000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$14,206,628</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$112,249,389</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112.2%</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AZ</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Phoenix, AZ</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$60,000,000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$13,788,691</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$67,183,465</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112.0%</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MD</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Healthy Neighborhoods Inc.</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$26,092,880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$12,316,489</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$35,134,012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134.6%</a:t>
                      </a:r>
                    </a:p>
                  </a:txBody>
                  <a:tcPr marL="7422" marR="7422" marT="7422" marB="0" anchor="b">
                    <a:lnL>
                      <a:noFill/>
                    </a:lnL>
                    <a:lnR>
                      <a:noFill/>
                    </a:lnR>
                    <a:lnT>
                      <a:noFill/>
                    </a:lnT>
                    <a:lnB>
                      <a:noFill/>
                    </a:lnB>
                  </a:tcPr>
                </a:tc>
              </a:tr>
              <a:tr h="320675">
                <a:tc>
                  <a:txBody>
                    <a:bodyPr/>
                    <a:lstStyle/>
                    <a:p>
                      <a:pPr algn="l" fontAlgn="b"/>
                      <a:r>
                        <a:rPr lang="en-US" sz="1200" b="0" i="0" u="none" strike="noStrike">
                          <a:solidFill>
                            <a:srgbClr val="000000"/>
                          </a:solidFill>
                          <a:latin typeface="Calibri"/>
                        </a:rPr>
                        <a:t>CA</a:t>
                      </a:r>
                    </a:p>
                  </a:txBody>
                  <a:tcPr marL="7422" marR="7422" marT="7422" marB="0" anchor="b">
                    <a:lnL>
                      <a:noFill/>
                    </a:lnL>
                    <a:lnR>
                      <a:noFill/>
                    </a:lnR>
                    <a:lnT>
                      <a:noFill/>
                    </a:lnT>
                    <a:lnB>
                      <a:noFill/>
                    </a:lnB>
                  </a:tcPr>
                </a:tc>
                <a:tc>
                  <a:txBody>
                    <a:bodyPr/>
                    <a:lstStyle/>
                    <a:p>
                      <a:pPr algn="l" fontAlgn="b"/>
                      <a:r>
                        <a:rPr lang="en-US" sz="1200" b="0" i="0" u="none" strike="noStrike">
                          <a:solidFill>
                            <a:srgbClr val="000000"/>
                          </a:solidFill>
                          <a:latin typeface="Calibri"/>
                        </a:rPr>
                        <a:t>Hsg Trust of  Santa Clara County</a:t>
                      </a:r>
                    </a:p>
                  </a:txBody>
                  <a:tcPr marL="7422" marR="7422" marT="7422" marB="0" anchor="b">
                    <a:lnL>
                      <a:noFill/>
                    </a:lnL>
                    <a:lnR>
                      <a:noFill/>
                    </a:lnR>
                    <a:lnT>
                      <a:noFill/>
                    </a:lnT>
                    <a:lnB>
                      <a:noFill/>
                    </a:lnB>
                  </a:tcPr>
                </a:tc>
                <a:tc>
                  <a:txBody>
                    <a:bodyPr/>
                    <a:lstStyle/>
                    <a:p>
                      <a:pPr algn="ctr" fontAlgn="b"/>
                      <a:r>
                        <a:rPr lang="en-US" sz="1200" b="0" i="0" u="none" strike="noStrike">
                          <a:solidFill>
                            <a:srgbClr val="000000"/>
                          </a:solidFill>
                          <a:latin typeface="Calibri"/>
                        </a:rPr>
                        <a:t>NSP2</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$25,000,000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$11,354,019</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$30,967,740</a:t>
                      </a:r>
                    </a:p>
                  </a:txBody>
                  <a:tcPr marL="7422" marR="7422" marT="7422" marB="0" anchor="b">
                    <a:lnL>
                      <a:noFill/>
                    </a:lnL>
                    <a:lnR>
                      <a:noFill/>
                    </a:lnR>
                    <a:lnT>
                      <a:noFill/>
                    </a:lnT>
                    <a:lnB>
                      <a:noFill/>
                    </a:lnB>
                  </a:tcPr>
                </a:tc>
                <a:tc>
                  <a:txBody>
                    <a:bodyPr/>
                    <a:lstStyle/>
                    <a:p>
                      <a:pPr algn="r" fontAlgn="b"/>
                      <a:r>
                        <a:rPr lang="en-US" sz="1200" b="0" i="0" u="none" strike="noStrike">
                          <a:solidFill>
                            <a:srgbClr val="000000"/>
                          </a:solidFill>
                          <a:latin typeface="Calibri"/>
                        </a:rPr>
                        <a:t>123.9%</a:t>
                      </a:r>
                    </a:p>
                  </a:txBody>
                  <a:tcPr marL="7422" marR="7422" marT="7422" marB="0" anchor="b">
                    <a:lnL>
                      <a:noFill/>
                    </a:lnL>
                    <a:lnR>
                      <a:noFill/>
                    </a:lnR>
                    <a:lnT>
                      <a:noFill/>
                    </a:lnT>
                    <a:lnB>
                      <a:noFill/>
                    </a:lnB>
                  </a:tcPr>
                </a:tc>
              </a:tr>
              <a:tr h="320675">
                <a:tc>
                  <a:txBody>
                    <a:bodyPr/>
                    <a:lstStyle/>
                    <a:p>
                      <a:pPr algn="l" fontAlgn="b"/>
                      <a:r>
                        <a:rPr lang="en-US" sz="1200" b="0" i="0" u="none" strike="noStrike" dirty="0">
                          <a:solidFill>
                            <a:srgbClr val="000000"/>
                          </a:solidFill>
                          <a:latin typeface="Calibri"/>
                        </a:rPr>
                        <a:t>MN</a:t>
                      </a:r>
                    </a:p>
                  </a:txBody>
                  <a:tcPr marL="7422" marR="7422" marT="7422" marB="0" anchor="b">
                    <a:lnL>
                      <a:noFill/>
                    </a:lnL>
                    <a:lnR>
                      <a:noFill/>
                    </a:lnR>
                    <a:lnT>
                      <a:noFill/>
                    </a:lnT>
                    <a:lnB>
                      <a:noFill/>
                    </a:lnB>
                  </a:tcPr>
                </a:tc>
                <a:tc>
                  <a:txBody>
                    <a:bodyPr/>
                    <a:lstStyle/>
                    <a:p>
                      <a:pPr algn="l" fontAlgn="b"/>
                      <a:r>
                        <a:rPr lang="en-US" sz="1200" b="0" i="0" u="none" strike="noStrike" dirty="0">
                          <a:solidFill>
                            <a:srgbClr val="000000"/>
                          </a:solidFill>
                          <a:latin typeface="Calibri"/>
                        </a:rPr>
                        <a:t>State of Minnesota</a:t>
                      </a:r>
                    </a:p>
                  </a:txBody>
                  <a:tcPr marL="7422" marR="7422" marT="7422" marB="0" anchor="b">
                    <a:lnL>
                      <a:noFill/>
                    </a:lnL>
                    <a:lnR>
                      <a:noFill/>
                    </a:lnR>
                    <a:lnT>
                      <a:noFill/>
                    </a:lnT>
                    <a:lnB>
                      <a:noFill/>
                    </a:lnB>
                  </a:tcPr>
                </a:tc>
                <a:tc>
                  <a:txBody>
                    <a:bodyPr/>
                    <a:lstStyle/>
                    <a:p>
                      <a:pPr algn="ctr" fontAlgn="b"/>
                      <a:r>
                        <a:rPr lang="en-US" sz="1200" b="0" i="0" u="none" strike="noStrike" dirty="0">
                          <a:solidFill>
                            <a:srgbClr val="000000"/>
                          </a:solidFill>
                          <a:latin typeface="Calibri"/>
                        </a:rPr>
                        <a:t>NSP1</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$38,849,929</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$11,036,129</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$46,580,506</a:t>
                      </a:r>
                    </a:p>
                  </a:txBody>
                  <a:tcPr marL="7422" marR="7422" marT="7422" marB="0" anchor="b">
                    <a:lnL>
                      <a:noFill/>
                    </a:lnL>
                    <a:lnR>
                      <a:noFill/>
                    </a:lnR>
                    <a:lnT>
                      <a:noFill/>
                    </a:lnT>
                    <a:lnB>
                      <a:noFill/>
                    </a:lnB>
                  </a:tcPr>
                </a:tc>
                <a:tc>
                  <a:txBody>
                    <a:bodyPr/>
                    <a:lstStyle/>
                    <a:p>
                      <a:pPr algn="r" fontAlgn="b"/>
                      <a:r>
                        <a:rPr lang="en-US" sz="1200" b="0" i="0" u="none" strike="noStrike" dirty="0">
                          <a:solidFill>
                            <a:srgbClr val="000000"/>
                          </a:solidFill>
                          <a:latin typeface="Calibri"/>
                        </a:rPr>
                        <a:t>119.9%</a:t>
                      </a:r>
                    </a:p>
                  </a:txBody>
                  <a:tcPr marL="7422" marR="7422" marT="7422" marB="0" anchor="b">
                    <a:lnL>
                      <a:noFill/>
                    </a:lnL>
                    <a:lnR>
                      <a:noFill/>
                    </a:lnR>
                    <a:lnT>
                      <a:noFill/>
                    </a:lnT>
                    <a:lnB>
                      <a:noFill/>
                    </a:lnB>
                  </a:tcPr>
                </a:tc>
              </a:tr>
            </a:tbl>
          </a:graphicData>
        </a:graphic>
      </p:graphicFrame>
      <p:sp>
        <p:nvSpPr>
          <p:cNvPr id="7" name="Rectangle 6"/>
          <p:cNvSpPr/>
          <p:nvPr/>
        </p:nvSpPr>
        <p:spPr>
          <a:xfrm>
            <a:off x="6781800" y="6400800"/>
            <a:ext cx="1915909" cy="261610"/>
          </a:xfrm>
          <a:prstGeom prst="rect">
            <a:avLst/>
          </a:prstGeom>
        </p:spPr>
        <p:txBody>
          <a:bodyPr wrap="none">
            <a:spAutoFit/>
          </a:bodyPr>
          <a:lstStyle/>
          <a:p>
            <a:r>
              <a:rPr lang="en-US" sz="1100" i="1" dirty="0" smtClean="0"/>
              <a:t>(per HUD Weekly 9/9/2013)</a:t>
            </a:r>
            <a:endParaRPr lang="en-US" sz="11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1"/>
            <a:ext cx="7772400" cy="685800"/>
          </a:xfrm>
        </p:spPr>
        <p:txBody>
          <a:bodyPr/>
          <a:lstStyle/>
          <a:p>
            <a:r>
              <a:rPr lang="en-US" sz="2400" dirty="0" smtClean="0"/>
              <a:t>NSP2 Performance Dashboard – Results!!</a:t>
            </a:r>
            <a:endParaRPr lang="en-US" sz="2400" dirty="0"/>
          </a:p>
        </p:txBody>
      </p:sp>
      <p:graphicFrame>
        <p:nvGraphicFramePr>
          <p:cNvPr id="5" name="Object 4"/>
          <p:cNvGraphicFramePr>
            <a:graphicFrameLocks noChangeAspect="1"/>
          </p:cNvGraphicFramePr>
          <p:nvPr/>
        </p:nvGraphicFramePr>
        <p:xfrm>
          <a:off x="381000" y="914400"/>
          <a:ext cx="8604250" cy="5468938"/>
        </p:xfrm>
        <a:graphic>
          <a:graphicData uri="http://schemas.openxmlformats.org/presentationml/2006/ole">
            <p:oleObj spid="_x0000_s45058" name="Worksheet" r:id="rId3" imgW="10353582" imgH="7181853" progId="Excel.Sheet.8">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762000"/>
          </a:xfrm>
        </p:spPr>
        <p:txBody>
          <a:bodyPr>
            <a:normAutofit/>
          </a:bodyPr>
          <a:lstStyle/>
          <a:p>
            <a:r>
              <a:rPr lang="en-US" sz="3600" dirty="0" smtClean="0"/>
              <a:t>CPLC’s NSP2 National Program - Impact</a:t>
            </a:r>
            <a:endParaRPr lang="en-US" sz="3600" dirty="0"/>
          </a:p>
        </p:txBody>
      </p:sp>
      <p:sp>
        <p:nvSpPr>
          <p:cNvPr id="3" name="Content Placeholder 2"/>
          <p:cNvSpPr>
            <a:spLocks noGrp="1"/>
          </p:cNvSpPr>
          <p:nvPr>
            <p:ph sz="quarter" idx="1"/>
          </p:nvPr>
        </p:nvSpPr>
        <p:spPr>
          <a:xfrm>
            <a:off x="301752" y="1066800"/>
            <a:ext cx="8689848" cy="5410200"/>
          </a:xfrm>
        </p:spPr>
        <p:txBody>
          <a:bodyPr/>
          <a:lstStyle/>
          <a:p>
            <a:r>
              <a:rPr lang="en-US" sz="2400" dirty="0" smtClean="0"/>
              <a:t>CPLC has made significant efforts to measure local and national impact of NSP2.</a:t>
            </a:r>
          </a:p>
          <a:p>
            <a:r>
              <a:rPr lang="en-US" sz="2400" dirty="0" smtClean="0"/>
              <a:t>Direct and induced impact is critical to the stabilization of </a:t>
            </a:r>
            <a:r>
              <a:rPr lang="en-US" sz="2400" dirty="0" smtClean="0"/>
              <a:t>communities</a:t>
            </a:r>
            <a:endParaRPr lang="en-US" sz="2400" dirty="0" smtClean="0"/>
          </a:p>
          <a:p>
            <a:r>
              <a:rPr lang="en-US" sz="2400" dirty="0" smtClean="0"/>
              <a:t> A few </a:t>
            </a:r>
            <a:r>
              <a:rPr lang="en-US" sz="2400" dirty="0" err="1" smtClean="0"/>
              <a:t>highlites</a:t>
            </a:r>
            <a:r>
              <a:rPr lang="en-US" sz="2400" dirty="0" smtClean="0"/>
              <a:t> for AZ Market:</a:t>
            </a:r>
          </a:p>
          <a:p>
            <a:pPr lvl="1"/>
            <a:r>
              <a:rPr lang="en-US" sz="2000" dirty="0" smtClean="0"/>
              <a:t>CPLC AZ received $32M in NSP2 grant </a:t>
            </a:r>
            <a:r>
              <a:rPr lang="en-US" sz="2000" dirty="0" smtClean="0"/>
              <a:t>monies (most in consortium)</a:t>
            </a:r>
            <a:endParaRPr lang="en-US" sz="2000" dirty="0" smtClean="0"/>
          </a:p>
          <a:p>
            <a:pPr lvl="1"/>
            <a:r>
              <a:rPr lang="en-US" sz="2000" dirty="0" smtClean="0"/>
              <a:t>NSP2 is forecasted to add $66.33M in gross state product for the period 2010-2013. This is DOUBLE the initial federal investment!</a:t>
            </a:r>
          </a:p>
          <a:p>
            <a:pPr lvl="1"/>
            <a:r>
              <a:rPr lang="en-US" sz="2000" dirty="0" smtClean="0"/>
              <a:t>NSP2 is forecasted to add nearly $40M in real </a:t>
            </a:r>
            <a:r>
              <a:rPr lang="en-US" sz="2000" dirty="0" smtClean="0"/>
              <a:t>disposable </a:t>
            </a:r>
            <a:r>
              <a:rPr lang="en-US" sz="2000" dirty="0" smtClean="0"/>
              <a:t>income in the state of Arizona (2010-2013</a:t>
            </a:r>
            <a:r>
              <a:rPr lang="en-US" sz="2000" dirty="0" smtClean="0"/>
              <a:t>)</a:t>
            </a:r>
          </a:p>
          <a:p>
            <a:pPr lvl="1"/>
            <a:r>
              <a:rPr lang="en-US" sz="2000" i="1" dirty="0" smtClean="0"/>
              <a:t>Attribute success at National Level to our deep-rooted CDCs with Housing Counseling Agencies</a:t>
            </a:r>
            <a:endParaRPr lang="en-US" sz="2000" i="1" dirty="0" smtClean="0"/>
          </a:p>
          <a:p>
            <a:pPr lvl="1"/>
            <a:endParaRPr lang="en-US" sz="2400" dirty="0" smtClean="0"/>
          </a:p>
          <a:p>
            <a:pPr>
              <a:buNone/>
            </a:pPr>
            <a:endParaRPr lang="en-US" sz="2800" dirty="0" smtClean="0"/>
          </a:p>
          <a:p>
            <a:pPr>
              <a:buNone/>
            </a:pPr>
            <a:endParaRPr lang="en-US" dirty="0" smtClean="0"/>
          </a:p>
          <a:p>
            <a:pPr lvl="2"/>
            <a:endParaRPr lang="en-US" sz="1600" dirty="0" smtClean="0"/>
          </a:p>
          <a:p>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18581</TotalTime>
  <Words>2725</Words>
  <Application>Microsoft Office PowerPoint</Application>
  <PresentationFormat>On-screen Show (4:3)</PresentationFormat>
  <Paragraphs>587</Paragraphs>
  <Slides>27</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Edge</vt:lpstr>
      <vt:lpstr>Worksheet</vt:lpstr>
      <vt:lpstr>Piece by Piece Neighborhood Investment Conference</vt:lpstr>
      <vt:lpstr>Who is Chicanos Por La Causa (CPLC)?</vt:lpstr>
      <vt:lpstr>CPLC’s NSP2 National Program</vt:lpstr>
      <vt:lpstr>NSP II NATIONAL COALITION </vt:lpstr>
      <vt:lpstr>NSP2 Performance</vt:lpstr>
      <vt:lpstr>National Performance – Results!!  *633 total grantees* </vt:lpstr>
      <vt:lpstr>National Performance!!  “Program Income” – Leveraging        (633 Total Grantees)</vt:lpstr>
      <vt:lpstr>NSP2 Performance Dashboard – Results!!</vt:lpstr>
      <vt:lpstr>CPLC’s NSP2 National Program - Impact</vt:lpstr>
      <vt:lpstr>CPLC’s NSP2 National Program – Jobs!</vt:lpstr>
      <vt:lpstr>Learning from “NSP2” Phoenix</vt:lpstr>
      <vt:lpstr>Learning from Phoenix </vt:lpstr>
      <vt:lpstr>Real Estate Market   Snapshot</vt:lpstr>
      <vt:lpstr>A Comparison of Markets</vt:lpstr>
      <vt:lpstr>A Comparison of Markets</vt:lpstr>
      <vt:lpstr>Snapshot Stats-Phx/Atl </vt:lpstr>
      <vt:lpstr>Snapshot Stats</vt:lpstr>
      <vt:lpstr>Snapshot Stats</vt:lpstr>
      <vt:lpstr>Slide 19</vt:lpstr>
      <vt:lpstr>Number of Properties per estimated market Highest Availability  $100-200K/7,552 Properties  </vt:lpstr>
      <vt:lpstr>The national homeownership rate peaked at 69% in 2004, but fell four percentage points to 65% in the 2nd quarter of 2013.  Despite having experienced the large number of foreclosures in California and Florida, those states are not among the top five states in terms of change in homeownership, though Nevada is. </vt:lpstr>
      <vt:lpstr>Investor Activity (buy vs rent)</vt:lpstr>
      <vt:lpstr>Investor Activity</vt:lpstr>
      <vt:lpstr>Rental as a Temporary exit strategy</vt:lpstr>
      <vt:lpstr>Investor Activity</vt:lpstr>
      <vt:lpstr>A Happy Medium?</vt:lpstr>
      <vt:lpstr>Muchas Gracias!</vt:lpstr>
    </vt:vector>
  </TitlesOfParts>
  <Company>cplc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Stabilization</dc:title>
  <dc:creator>german.reyes</dc:creator>
  <cp:lastModifiedBy>german.reyes</cp:lastModifiedBy>
  <cp:revision>202</cp:revision>
  <dcterms:created xsi:type="dcterms:W3CDTF">2010-09-10T23:28:40Z</dcterms:created>
  <dcterms:modified xsi:type="dcterms:W3CDTF">2013-10-10T05:18:01Z</dcterms:modified>
</cp:coreProperties>
</file>