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docx" ContentType="application/vnd.openxmlformats-officedocument.wordprocessingml.document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1"/>
  </p:notesMasterIdLst>
  <p:handoutMasterIdLst>
    <p:handoutMasterId r:id="rId12"/>
  </p:handoutMasterIdLst>
  <p:sldIdLst>
    <p:sldId id="281" r:id="rId2"/>
    <p:sldId id="280" r:id="rId3"/>
    <p:sldId id="303" r:id="rId4"/>
    <p:sldId id="282" r:id="rId5"/>
    <p:sldId id="304" r:id="rId6"/>
    <p:sldId id="306" r:id="rId7"/>
    <p:sldId id="278" r:id="rId8"/>
    <p:sldId id="299" r:id="rId9"/>
    <p:sldId id="300" r:id="rId10"/>
  </p:sldIdLst>
  <p:sldSz cx="9144000" cy="6858000" type="screen4x3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mallach" initials="A" lastIdx="4" clrIdx="0"/>
  <p:cmAuthor id="1" name="Lambie-Hanson, Lauren" initials="LXL" lastIdx="4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inimized">
    <p:restoredLeft sz="34580" autoAdjust="0"/>
    <p:restoredTop sz="86380" autoAdjust="0"/>
  </p:normalViewPr>
  <p:slideViewPr>
    <p:cSldViewPr snapToGrid="0">
      <p:cViewPr varScale="1">
        <p:scale>
          <a:sx n="59" d="100"/>
          <a:sy n="59" d="100"/>
        </p:scale>
        <p:origin x="-2226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1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1" d="100"/>
          <a:sy n="51" d="100"/>
        </p:scale>
        <p:origin x="-2814" y="-102"/>
      </p:cViewPr>
      <p:guideLst>
        <p:guide orient="horz" pos="2957"/>
        <p:guide pos="2237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745"/>
          </a:xfrm>
          <a:prstGeom prst="rect">
            <a:avLst/>
          </a:prstGeom>
        </p:spPr>
        <p:txBody>
          <a:bodyPr vert="horz" lIns="93331" tIns="46665" rIns="93331" bIns="4666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093" y="0"/>
            <a:ext cx="3077739" cy="469745"/>
          </a:xfrm>
          <a:prstGeom prst="rect">
            <a:avLst/>
          </a:prstGeom>
        </p:spPr>
        <p:txBody>
          <a:bodyPr vert="horz" lIns="93331" tIns="46665" rIns="93331" bIns="46665" rtlCol="0"/>
          <a:lstStyle>
            <a:lvl1pPr algn="r">
              <a:defRPr sz="1200"/>
            </a:lvl1pPr>
          </a:lstStyle>
          <a:p>
            <a:fld id="{8CF55A62-2837-4A75-9051-E29C8A270D2B}" type="datetimeFigureOut">
              <a:rPr lang="en-US" smtClean="0"/>
              <a:pPr/>
              <a:t>10/4/2013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7127"/>
            <a:ext cx="3077739" cy="469745"/>
          </a:xfrm>
          <a:prstGeom prst="rect">
            <a:avLst/>
          </a:prstGeom>
        </p:spPr>
        <p:txBody>
          <a:bodyPr vert="horz" lIns="93331" tIns="46665" rIns="93331" bIns="4666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093" y="8917127"/>
            <a:ext cx="3077739" cy="469745"/>
          </a:xfrm>
          <a:prstGeom prst="rect">
            <a:avLst/>
          </a:prstGeom>
        </p:spPr>
        <p:txBody>
          <a:bodyPr vert="horz" lIns="93331" tIns="46665" rIns="93331" bIns="46665" rtlCol="0" anchor="b"/>
          <a:lstStyle>
            <a:lvl1pPr algn="r">
              <a:defRPr sz="1200"/>
            </a:lvl1pPr>
          </a:lstStyle>
          <a:p>
            <a:fld id="{C5933393-5A29-4C57-937B-F2A8332D69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514570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745"/>
          </a:xfrm>
          <a:prstGeom prst="rect">
            <a:avLst/>
          </a:prstGeom>
        </p:spPr>
        <p:txBody>
          <a:bodyPr vert="horz" lIns="93331" tIns="46665" rIns="93331" bIns="4666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3" y="0"/>
            <a:ext cx="3077739" cy="469745"/>
          </a:xfrm>
          <a:prstGeom prst="rect">
            <a:avLst/>
          </a:prstGeom>
        </p:spPr>
        <p:txBody>
          <a:bodyPr vert="horz" lIns="93331" tIns="46665" rIns="93331" bIns="46665" rtlCol="0"/>
          <a:lstStyle>
            <a:lvl1pPr algn="r">
              <a:defRPr sz="1200"/>
            </a:lvl1pPr>
          </a:lstStyle>
          <a:p>
            <a:fld id="{05C554A3-A0AD-405B-ADFD-E152FF4335CD}" type="datetimeFigureOut">
              <a:rPr lang="en-US" smtClean="0"/>
              <a:pPr/>
              <a:t>10/4/2013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3263"/>
            <a:ext cx="4694237" cy="3521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31" tIns="46665" rIns="93331" bIns="4666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460169"/>
            <a:ext cx="5681980" cy="4224494"/>
          </a:xfrm>
          <a:prstGeom prst="rect">
            <a:avLst/>
          </a:prstGeom>
        </p:spPr>
        <p:txBody>
          <a:bodyPr vert="horz" lIns="93331" tIns="46665" rIns="93331" bIns="4666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127"/>
            <a:ext cx="3077739" cy="469745"/>
          </a:xfrm>
          <a:prstGeom prst="rect">
            <a:avLst/>
          </a:prstGeom>
        </p:spPr>
        <p:txBody>
          <a:bodyPr vert="horz" lIns="93331" tIns="46665" rIns="93331" bIns="4666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3" y="8917127"/>
            <a:ext cx="3077739" cy="469745"/>
          </a:xfrm>
          <a:prstGeom prst="rect">
            <a:avLst/>
          </a:prstGeom>
        </p:spPr>
        <p:txBody>
          <a:bodyPr vert="horz" lIns="93331" tIns="46665" rIns="93331" bIns="46665" rtlCol="0" anchor="b"/>
          <a:lstStyle>
            <a:lvl1pPr algn="r">
              <a:defRPr sz="1200"/>
            </a:lvl1pPr>
          </a:lstStyle>
          <a:p>
            <a:fld id="{3795C10A-FA30-4B82-BC18-97AF51503D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85897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95C10A-FA30-4B82-BC18-97AF51503DDF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9256636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95C10A-FA30-4B82-BC18-97AF51503DDF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7448343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22610" y="4558918"/>
            <a:ext cx="6485532" cy="4359742"/>
          </a:xfrm>
        </p:spPr>
        <p:txBody>
          <a:bodyPr>
            <a:normAutofit fontScale="92500" lnSpcReduction="20000"/>
          </a:bodyPr>
          <a:lstStyle/>
          <a:p>
            <a:pPr marL="350032" indent="-350032">
              <a:spcAft>
                <a:spcPts val="612"/>
              </a:spcAft>
              <a:buSzPct val="145000"/>
              <a:buAutoNum type="arabicParenR"/>
            </a:pPr>
            <a:r>
              <a:rPr lang="en-US" sz="1400" dirty="0" smtClean="0"/>
              <a:t>14,360 REO sales in 2008-200;    10,061 in 2010-2011</a:t>
            </a:r>
          </a:p>
          <a:p>
            <a:pPr>
              <a:spcAft>
                <a:spcPts val="612"/>
              </a:spcAft>
              <a:buSzPct val="145000"/>
            </a:pPr>
            <a:r>
              <a:rPr lang="en-US" sz="1400" dirty="0" smtClean="0"/>
              <a:t>        Decline </a:t>
            </a:r>
            <a:r>
              <a:rPr lang="en-US" sz="1400" dirty="0"/>
              <a:t>partly due to suburbanization of foreclosure crisis and sub</a:t>
            </a:r>
            <a:r>
              <a:rPr lang="en-US" sz="1400" dirty="0">
                <a:sym typeface="Wingdings" pitchFamily="2" charset="2"/>
              </a:rPr>
              <a:t> </a:t>
            </a:r>
            <a:r>
              <a:rPr lang="en-US" sz="1400" dirty="0" smtClean="0">
                <a:sym typeface="Wingdings" pitchFamily="2" charset="2"/>
              </a:rPr>
              <a:t>prime</a:t>
            </a:r>
          </a:p>
          <a:p>
            <a:pPr>
              <a:spcAft>
                <a:spcPts val="612"/>
              </a:spcAft>
              <a:buSzPct val="145000"/>
            </a:pPr>
            <a:endParaRPr lang="en-US" sz="1400" dirty="0"/>
          </a:p>
          <a:p>
            <a:pPr marL="350032" indent="-350032">
              <a:spcAft>
                <a:spcPts val="612"/>
              </a:spcAft>
              <a:buSzPct val="145000"/>
              <a:buAutoNum type="arabicParenR" startAt="2"/>
            </a:pPr>
            <a:r>
              <a:rPr lang="en-US" sz="1400" dirty="0" smtClean="0"/>
              <a:t>LRI tracts are predominantly white (median 10.6%), low poverty, low-vacancy</a:t>
            </a:r>
          </a:p>
          <a:p>
            <a:pPr marL="288453" indent="-288453">
              <a:spcAft>
                <a:spcPts val="612"/>
              </a:spcAft>
              <a:buSzPct val="145000"/>
            </a:pPr>
            <a:r>
              <a:rPr lang="en-US" sz="1400" dirty="0" smtClean="0"/>
              <a:t>        HRI and VHRI tracts are </a:t>
            </a:r>
            <a:r>
              <a:rPr lang="en-US" sz="1400" dirty="0" err="1" smtClean="0"/>
              <a:t>pred</a:t>
            </a:r>
            <a:r>
              <a:rPr lang="en-US" sz="1400" dirty="0" smtClean="0"/>
              <a:t> A-A (over 90% median), high poverty, and high </a:t>
            </a:r>
            <a:r>
              <a:rPr lang="en-US" sz="1400" dirty="0" err="1" smtClean="0"/>
              <a:t>vac</a:t>
            </a:r>
            <a:endParaRPr lang="en-US" sz="1400" dirty="0" smtClean="0"/>
          </a:p>
          <a:p>
            <a:pPr marL="288453" indent="-288453">
              <a:spcAft>
                <a:spcPts val="612"/>
              </a:spcAft>
              <a:buSzPct val="145000"/>
            </a:pPr>
            <a:endParaRPr lang="en-US" sz="1500" dirty="0" smtClean="0"/>
          </a:p>
          <a:p>
            <a:pPr marL="288453" indent="-288453">
              <a:spcAft>
                <a:spcPts val="612"/>
              </a:spcAft>
              <a:buSzPct val="145000"/>
            </a:pPr>
            <a:r>
              <a:rPr lang="en-US" sz="1500" dirty="0" smtClean="0"/>
              <a:t>3)    % REO to investors much higher in HRI/VHRI tracts (~50% vs. 14% in LRI)</a:t>
            </a:r>
          </a:p>
          <a:p>
            <a:pPr marL="288453" indent="-288453">
              <a:spcAft>
                <a:spcPts val="612"/>
              </a:spcAft>
              <a:buSzPct val="145000"/>
              <a:buFont typeface="Arial" pitchFamily="34" charset="0"/>
              <a:buChar char="•"/>
            </a:pPr>
            <a:endParaRPr lang="en-US" sz="1500" dirty="0" smtClean="0"/>
          </a:p>
          <a:p>
            <a:pPr marL="288453" indent="-288453">
              <a:spcAft>
                <a:spcPts val="612"/>
              </a:spcAft>
              <a:buSzPct val="145000"/>
            </a:pPr>
            <a:r>
              <a:rPr lang="en-US" sz="1500" dirty="0" smtClean="0"/>
              <a:t>4)   Of sales to investors, 11-13% to med/big investors in LRI, closer to 35-50% in HRI/VHRI</a:t>
            </a:r>
          </a:p>
          <a:p>
            <a:pPr marL="288453" indent="-288453">
              <a:spcAft>
                <a:spcPts val="612"/>
              </a:spcAft>
              <a:buSzPct val="145000"/>
            </a:pPr>
            <a:endParaRPr lang="en-US" sz="1500" dirty="0" smtClean="0"/>
          </a:p>
          <a:p>
            <a:pPr marL="288453" indent="-288453">
              <a:spcAft>
                <a:spcPts val="612"/>
              </a:spcAft>
              <a:buSzPct val="145000"/>
            </a:pPr>
            <a:r>
              <a:rPr lang="en-US" sz="1500" dirty="0" smtClean="0"/>
              <a:t>5)  ~1/3 </a:t>
            </a:r>
            <a:r>
              <a:rPr lang="en-US" sz="1500" dirty="0"/>
              <a:t>of REO properties purchased by investors in 2009/2010 were resold within one year</a:t>
            </a:r>
          </a:p>
          <a:p>
            <a:pPr marL="288453" indent="-288453">
              <a:spcAft>
                <a:spcPts val="612"/>
              </a:spcAft>
              <a:buSzPct val="145000"/>
            </a:pPr>
            <a:r>
              <a:rPr lang="en-US" sz="1500" dirty="0" smtClean="0"/>
              <a:t>      Investors </a:t>
            </a:r>
            <a:r>
              <a:rPr lang="en-US" sz="1500" dirty="0"/>
              <a:t>in LRI tracts were </a:t>
            </a:r>
            <a:r>
              <a:rPr lang="en-US" sz="1500" dirty="0" smtClean="0"/>
              <a:t>50-60</a:t>
            </a:r>
            <a:r>
              <a:rPr lang="en-US" sz="1500" dirty="0"/>
              <a:t>% more likely to resell within one year compared to those in VHRI </a:t>
            </a:r>
            <a:r>
              <a:rPr lang="en-US" sz="1500" dirty="0" smtClean="0"/>
              <a:t>tracts</a:t>
            </a:r>
          </a:p>
          <a:p>
            <a:pPr marL="288453" indent="-288453">
              <a:spcAft>
                <a:spcPts val="612"/>
              </a:spcAft>
              <a:buSzPct val="145000"/>
            </a:pPr>
            <a:endParaRPr lang="en-US" sz="1500" dirty="0"/>
          </a:p>
          <a:p>
            <a:pPr marL="288453" indent="-288453">
              <a:spcAft>
                <a:spcPts val="612"/>
              </a:spcAft>
              <a:buSzPct val="145000"/>
            </a:pPr>
            <a:r>
              <a:rPr lang="en-US" sz="1500" dirty="0" smtClean="0"/>
              <a:t>6)   10</a:t>
            </a:r>
            <a:r>
              <a:rPr lang="en-US" sz="1500" dirty="0"/>
              <a:t>% of flips by investors in LRI tracts were to other investors; 57% in HRI tracts and 64% in VHRI tracts</a:t>
            </a:r>
          </a:p>
          <a:p>
            <a:pPr>
              <a:spcAft>
                <a:spcPts val="612"/>
              </a:spcAft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95C10A-FA30-4B82-BC18-97AF51503DDF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765957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Highly</a:t>
            </a:r>
            <a:r>
              <a:rPr lang="en-US" baseline="0" dirty="0" smtClean="0"/>
              <a:t> distributed – top 10 buyers only about 10% of investor purchasers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95C10A-FA30-4B82-BC18-97AF51503DDF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7433827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95C10A-FA30-4B82-BC18-97AF51503DDF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95C10A-FA30-4B82-BC18-97AF51503DDF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95C10A-FA30-4B82-BC18-97AF51503DDF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192010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95C10A-FA30-4B82-BC18-97AF51503DDF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771605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95C10A-FA30-4B82-BC18-97AF51503DDF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849356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C00000">
            <a:alpha val="62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F68A11-3801-4438-9BA4-7FD399CC0B0A}" type="datetimeFigureOut">
              <a:rPr lang="en-US" smtClean="0"/>
              <a:pPr/>
              <a:t>10/4/2013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45CDEA-24EE-4D5D-8A60-B5C1A3D5D0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F68A11-3801-4438-9BA4-7FD399CC0B0A}" type="datetimeFigureOut">
              <a:rPr lang="en-US" smtClean="0"/>
              <a:pPr/>
              <a:t>10/4/2013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45CDEA-24EE-4D5D-8A60-B5C1A3D5D0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F68A11-3801-4438-9BA4-7FD399CC0B0A}" type="datetimeFigureOut">
              <a:rPr lang="en-US" smtClean="0"/>
              <a:pPr/>
              <a:t>10/4/2013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45CDEA-24EE-4D5D-8A60-B5C1A3D5D0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F68A11-3801-4438-9BA4-7FD399CC0B0A}" type="datetimeFigureOut">
              <a:rPr lang="en-US" smtClean="0"/>
              <a:pPr/>
              <a:t>10/4/2013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45CDEA-24EE-4D5D-8A60-B5C1A3D5D0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F68A11-3801-4438-9BA4-7FD399CC0B0A}" type="datetimeFigureOut">
              <a:rPr lang="en-US" smtClean="0"/>
              <a:pPr/>
              <a:t>10/4/2013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45CDEA-24EE-4D5D-8A60-B5C1A3D5D0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F68A11-3801-4438-9BA4-7FD399CC0B0A}" type="datetimeFigureOut">
              <a:rPr lang="en-US" smtClean="0"/>
              <a:pPr/>
              <a:t>10/4/2013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45CDEA-24EE-4D5D-8A60-B5C1A3D5D0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F68A11-3801-4438-9BA4-7FD399CC0B0A}" type="datetimeFigureOut">
              <a:rPr lang="en-US" smtClean="0"/>
              <a:pPr/>
              <a:t>10/4/2013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45CDEA-24EE-4D5D-8A60-B5C1A3D5D0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F68A11-3801-4438-9BA4-7FD399CC0B0A}" type="datetimeFigureOut">
              <a:rPr lang="en-US" smtClean="0"/>
              <a:pPr/>
              <a:t>10/4/2013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45CDEA-24EE-4D5D-8A60-B5C1A3D5D0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accent3">
            <a:lumMod val="60000"/>
            <a:lumOff val="40000"/>
            <a:alpha val="6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solidFill>
            <a:schemeClr val="accent3">
              <a:lumMod val="75000"/>
            </a:schemeClr>
          </a:soli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F68A11-3801-4438-9BA4-7FD399CC0B0A}" type="datetimeFigureOut">
              <a:rPr lang="en-US" smtClean="0"/>
              <a:pPr/>
              <a:t>10/4/2013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45CDEA-24EE-4D5D-8A60-B5C1A3D5D0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F68A11-3801-4438-9BA4-7FD399CC0B0A}" type="datetimeFigureOut">
              <a:rPr lang="en-US" smtClean="0"/>
              <a:pPr/>
              <a:t>10/4/2013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45CDEA-24EE-4D5D-8A60-B5C1A3D5D0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F68A11-3801-4438-9BA4-7FD399CC0B0A}" type="datetimeFigureOut">
              <a:rPr lang="en-US" smtClean="0"/>
              <a:pPr/>
              <a:t>10/4/2013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45CDEA-24EE-4D5D-8A60-B5C1A3D5D04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6F68A11-3801-4438-9BA4-7FD399CC0B0A}" type="datetimeFigureOut">
              <a:rPr lang="en-US" smtClean="0"/>
              <a:pPr/>
              <a:t>10/4/2013</a:t>
            </a:fld>
            <a:endParaRPr lang="en-US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3D45CDEA-24EE-4D5D-8A60-B5C1A3D5D0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package" Target="../embeddings/Microsoft_Office_Word_Document1.docx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6" name="Rectangle 6"/>
          <p:cNvSpPr>
            <a:spLocks noChangeArrowheads="1"/>
          </p:cNvSpPr>
          <p:nvPr/>
        </p:nvSpPr>
        <p:spPr bwMode="auto">
          <a:xfrm>
            <a:off x="0" y="-33010"/>
            <a:ext cx="21993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 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98764" y="720436"/>
            <a:ext cx="810490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b="1" i="1" dirty="0" smtClean="0">
                <a:solidFill>
                  <a:srgbClr val="FFC000"/>
                </a:solidFill>
              </a:rPr>
              <a:t>The Role of Investors in the Single-Family Market in Lower-Income Neighborhoods:</a:t>
            </a:r>
          </a:p>
          <a:p>
            <a:pPr algn="ctr"/>
            <a:endParaRPr lang="en-US" sz="800" b="1" i="1" dirty="0" smtClean="0">
              <a:solidFill>
                <a:schemeClr val="bg1"/>
              </a:solidFill>
            </a:endParaRPr>
          </a:p>
          <a:p>
            <a:pPr algn="ctr"/>
            <a:r>
              <a:rPr lang="en-US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Lessons from Atlanta</a:t>
            </a:r>
          </a:p>
          <a:p>
            <a:pPr algn="ctr"/>
            <a:r>
              <a:rPr lang="en-US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…and from Cleveland, Las Vegas, and Boston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69818" y="2588411"/>
            <a:ext cx="7329055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000" b="1" dirty="0" smtClean="0">
              <a:solidFill>
                <a:schemeClr val="bg1"/>
              </a:solidFill>
            </a:endParaRPr>
          </a:p>
          <a:p>
            <a:pPr algn="ctr"/>
            <a:r>
              <a:rPr lang="en-US" sz="2000" b="1" dirty="0" smtClean="0">
                <a:solidFill>
                  <a:schemeClr val="bg1"/>
                </a:solidFill>
              </a:rPr>
              <a:t>Piece by Piece </a:t>
            </a:r>
          </a:p>
          <a:p>
            <a:pPr algn="ctr"/>
            <a:r>
              <a:rPr lang="en-US" sz="2000" b="1" dirty="0" smtClean="0">
                <a:solidFill>
                  <a:schemeClr val="bg1"/>
                </a:solidFill>
              </a:rPr>
              <a:t>Neighborhood Investment Conference</a:t>
            </a:r>
          </a:p>
          <a:p>
            <a:pPr algn="ctr"/>
            <a:endParaRPr lang="en-US" sz="2000" b="1" dirty="0" smtClean="0">
              <a:solidFill>
                <a:schemeClr val="accent6">
                  <a:lumMod val="20000"/>
                  <a:lumOff val="80000"/>
                </a:schemeClr>
              </a:solidFill>
            </a:endParaRPr>
          </a:p>
          <a:p>
            <a:pPr algn="ctr"/>
            <a:r>
              <a:rPr lang="en-US" sz="2000" b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October 10, 2013</a:t>
            </a:r>
          </a:p>
          <a:p>
            <a:pPr algn="ctr"/>
            <a:endParaRPr lang="en-US" sz="2000" b="1" dirty="0" smtClean="0">
              <a:solidFill>
                <a:schemeClr val="bg1"/>
              </a:solidFill>
            </a:endParaRPr>
          </a:p>
          <a:p>
            <a:pPr algn="ctr"/>
            <a:endParaRPr lang="en-US" sz="2000" b="1" dirty="0" smtClean="0">
              <a:solidFill>
                <a:schemeClr val="bg1"/>
              </a:solidFill>
            </a:endParaRPr>
          </a:p>
          <a:p>
            <a:pPr algn="ctr"/>
            <a:r>
              <a:rPr lang="en-US" sz="2000" b="1" dirty="0" smtClean="0">
                <a:solidFill>
                  <a:schemeClr val="bg1"/>
                </a:solidFill>
              </a:rPr>
              <a:t>Dan Immergluck</a:t>
            </a:r>
          </a:p>
          <a:p>
            <a:pPr algn="ctr"/>
            <a:r>
              <a:rPr lang="en-US" sz="1600" b="1" dirty="0" smtClean="0">
                <a:solidFill>
                  <a:schemeClr val="bg2"/>
                </a:solidFill>
              </a:rPr>
              <a:t>Professor</a:t>
            </a:r>
          </a:p>
          <a:p>
            <a:pPr algn="ctr"/>
            <a:r>
              <a:rPr lang="en-US" sz="1600" b="1" dirty="0" smtClean="0">
                <a:solidFill>
                  <a:schemeClr val="bg2"/>
                </a:solidFill>
              </a:rPr>
              <a:t>School of City and Regional Planning</a:t>
            </a:r>
          </a:p>
          <a:p>
            <a:pPr algn="ctr"/>
            <a:r>
              <a:rPr lang="en-US" sz="1600" b="1" dirty="0" smtClean="0">
                <a:solidFill>
                  <a:schemeClr val="bg2"/>
                </a:solidFill>
              </a:rPr>
              <a:t>Georgia Tech</a:t>
            </a:r>
          </a:p>
          <a:p>
            <a:pPr algn="ctr"/>
            <a:endParaRPr lang="en-US" b="1" dirty="0" smtClean="0">
              <a:solidFill>
                <a:schemeClr val="bg1"/>
              </a:solidFill>
            </a:endParaRPr>
          </a:p>
          <a:p>
            <a:pPr algn="ctr"/>
            <a:endParaRPr lang="en-US" b="1" dirty="0" smtClean="0">
              <a:solidFill>
                <a:schemeClr val="bg1"/>
              </a:solidFill>
            </a:endParaRPr>
          </a:p>
          <a:p>
            <a:pPr algn="ctr"/>
            <a:endParaRPr lang="en-US" b="1" dirty="0" smtClean="0">
              <a:solidFill>
                <a:schemeClr val="bg1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99158" y="5518484"/>
            <a:ext cx="1395664" cy="76291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6" name="Picture 10" descr="http://www.macfound.org/media/feature_images/WhatWorksCollaborative_carousel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7305" y="5502442"/>
            <a:ext cx="1459832" cy="78398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June30_investorlevel_county.emf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66800" y="-1371600"/>
            <a:ext cx="7848600" cy="9601200"/>
          </a:xfrm>
          <a:prstGeom prst="rect">
            <a:avLst/>
          </a:prstGeom>
        </p:spPr>
      </p:pic>
      <p:sp>
        <p:nvSpPr>
          <p:cNvPr id="55299" name="Text Box 24"/>
          <p:cNvSpPr txBox="1">
            <a:spLocks noChangeArrowheads="1"/>
          </p:cNvSpPr>
          <p:nvPr/>
        </p:nvSpPr>
        <p:spPr bwMode="auto">
          <a:xfrm>
            <a:off x="1752600" y="3048000"/>
            <a:ext cx="4841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4572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noProof="1" smtClean="0">
                <a:ln>
                  <a:noFill/>
                </a:ln>
                <a:solidFill>
                  <a:schemeClr val="bg1"/>
                </a:solidFill>
                <a:effectLst/>
                <a:latin typeface="Arial Narrow" pitchFamily="34" charset="0"/>
                <a:cs typeface="Arial" pitchFamily="34" charset="0"/>
              </a:rPr>
              <a:t>LRI</a:t>
            </a:r>
          </a:p>
          <a:p>
            <a:pPr marL="0" marR="0" lvl="0" indent="0" algn="r" defTabSz="914400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noProof="1" smtClean="0">
                <a:ln>
                  <a:noFill/>
                </a:ln>
                <a:solidFill>
                  <a:schemeClr val="bg1"/>
                </a:solidFill>
                <a:effectLst/>
                <a:latin typeface="Arial Narrow" pitchFamily="34" charset="0"/>
                <a:cs typeface="Arial" pitchFamily="34" charset="0"/>
              </a:rPr>
              <a:t>MRI</a:t>
            </a:r>
          </a:p>
          <a:p>
            <a:pPr marL="0" marR="0" lvl="0" indent="0" algn="r" defTabSz="914400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noProof="1" smtClean="0">
                <a:ln>
                  <a:noFill/>
                </a:ln>
                <a:solidFill>
                  <a:schemeClr val="bg1"/>
                </a:solidFill>
                <a:effectLst/>
                <a:latin typeface="Arial Narrow" pitchFamily="34" charset="0"/>
                <a:cs typeface="Arial" pitchFamily="34" charset="0"/>
              </a:rPr>
              <a:t>HRI</a:t>
            </a:r>
          </a:p>
          <a:p>
            <a:pPr marL="0" marR="0" lvl="0" indent="0" algn="r" defTabSz="914400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noProof="1" smtClean="0">
                <a:ln>
                  <a:noFill/>
                </a:ln>
                <a:solidFill>
                  <a:schemeClr val="bg1"/>
                </a:solidFill>
                <a:effectLst/>
                <a:latin typeface="Arial Narrow" pitchFamily="34" charset="0"/>
                <a:cs typeface="Arial" pitchFamily="34" charset="0"/>
              </a:rPr>
              <a:t>VHRI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3400" y="685800"/>
            <a:ext cx="4495800" cy="92333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Likely REO-Investors Ownership Disproportionately Concentrated in Lower-Income Neighborhoods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553200" y="3255818"/>
            <a:ext cx="1302327" cy="1094509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600325" y="2647949"/>
            <a:ext cx="1295400" cy="1255728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 lIns="0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1400" b="1" dirty="0" smtClean="0">
                <a:solidFill>
                  <a:schemeClr val="bg1"/>
                </a:solidFill>
                <a:latin typeface="Arial Narrow" pitchFamily="34" charset="0"/>
              </a:rPr>
              <a:t>City of Atlanta</a:t>
            </a:r>
          </a:p>
          <a:p>
            <a:pPr>
              <a:lnSpc>
                <a:spcPct val="90000"/>
              </a:lnSpc>
            </a:pPr>
            <a:r>
              <a:rPr lang="en-US" sz="1400" b="1" dirty="0" smtClean="0">
                <a:solidFill>
                  <a:schemeClr val="bg1"/>
                </a:solidFill>
                <a:latin typeface="Arial Narrow" pitchFamily="34" charset="0"/>
              </a:rPr>
              <a:t>No DSF Parcels</a:t>
            </a:r>
          </a:p>
          <a:p>
            <a:pPr>
              <a:lnSpc>
                <a:spcPct val="90000"/>
              </a:lnSpc>
            </a:pPr>
            <a:r>
              <a:rPr lang="en-US" sz="1400" b="1" dirty="0" smtClean="0">
                <a:solidFill>
                  <a:schemeClr val="bg1"/>
                </a:solidFill>
                <a:latin typeface="Arial Narrow" pitchFamily="34" charset="0"/>
              </a:rPr>
              <a:t>0 – 0.8%</a:t>
            </a:r>
          </a:p>
          <a:p>
            <a:pPr>
              <a:lnSpc>
                <a:spcPct val="90000"/>
              </a:lnSpc>
            </a:pPr>
            <a:r>
              <a:rPr lang="en-US" sz="1400" b="1" dirty="0" smtClean="0">
                <a:solidFill>
                  <a:schemeClr val="bg1"/>
                </a:solidFill>
                <a:latin typeface="Arial Narrow" pitchFamily="34" charset="0"/>
              </a:rPr>
              <a:t>0.8 – 5.9%</a:t>
            </a:r>
          </a:p>
          <a:p>
            <a:pPr>
              <a:lnSpc>
                <a:spcPct val="90000"/>
              </a:lnSpc>
            </a:pPr>
            <a:r>
              <a:rPr lang="en-US" sz="1400" b="1" dirty="0" smtClean="0">
                <a:solidFill>
                  <a:schemeClr val="bg1"/>
                </a:solidFill>
                <a:latin typeface="Arial Narrow" pitchFamily="34" charset="0"/>
              </a:rPr>
              <a:t>5.9 – 12%</a:t>
            </a:r>
          </a:p>
          <a:p>
            <a:pPr>
              <a:lnSpc>
                <a:spcPct val="90000"/>
              </a:lnSpc>
            </a:pPr>
            <a:r>
              <a:rPr lang="en-US" sz="1400" b="1" dirty="0" smtClean="0">
                <a:solidFill>
                  <a:schemeClr val="bg1"/>
                </a:solidFill>
                <a:latin typeface="Arial Narrow" pitchFamily="34" charset="0"/>
              </a:rPr>
              <a:t>12% +</a:t>
            </a:r>
            <a:endParaRPr lang="en-US" sz="14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55298" name="Text Box 29"/>
          <p:cNvSpPr txBox="1">
            <a:spLocks noChangeArrowheads="1"/>
          </p:cNvSpPr>
          <p:nvPr/>
        </p:nvSpPr>
        <p:spPr bwMode="auto">
          <a:xfrm>
            <a:off x="1704109" y="2067791"/>
            <a:ext cx="2382981" cy="606136"/>
          </a:xfrm>
          <a:prstGeom prst="rect">
            <a:avLst/>
          </a:prstGeom>
          <a:solidFill>
            <a:schemeClr val="accent3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 Narrow" pitchFamily="34" charset="0"/>
                <a:cs typeface="Arial" pitchFamily="34" charset="0"/>
              </a:rPr>
              <a:t>Level of Likely REO-Investor Ownership, December 2011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 Narrow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392941604"/>
              </p:ext>
            </p:extLst>
          </p:nvPr>
        </p:nvGraphicFramePr>
        <p:xfrm>
          <a:off x="563852" y="1681528"/>
          <a:ext cx="8083693" cy="3528800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4742439"/>
                <a:gridCol w="837835"/>
                <a:gridCol w="852420"/>
                <a:gridCol w="850900"/>
                <a:gridCol w="800099"/>
              </a:tblGrid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Arial Narrow" pitchFamily="34" charset="0"/>
                        <a:cs typeface="Times New Roman"/>
                      </a:endParaRPr>
                    </a:p>
                  </a:txBody>
                  <a:tcPr marL="49530" marR="49530" marT="9525" marB="0" anchor="b"/>
                </a:tc>
                <a:tc>
                  <a:txBody>
                    <a:bodyPr/>
                    <a:lstStyle/>
                    <a:p>
                      <a:pPr marL="0" marR="10033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effectLst/>
                          <a:latin typeface="Arial Narrow" pitchFamily="34" charset="0"/>
                        </a:rPr>
                        <a:t>LRI</a:t>
                      </a:r>
                      <a:endParaRPr lang="en-US" sz="1100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49530" marR="49530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effectLst/>
                          <a:latin typeface="Arial Narrow" pitchFamily="34" charset="0"/>
                        </a:rPr>
                        <a:t>MRI</a:t>
                      </a:r>
                      <a:endParaRPr lang="en-US" sz="1100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49530" marR="49530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effectLst/>
                          <a:latin typeface="Arial Narrow" pitchFamily="34" charset="0"/>
                        </a:rPr>
                        <a:t>HRI</a:t>
                      </a:r>
                      <a:endParaRPr lang="en-US" sz="1100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49530" marR="49530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effectLst/>
                          <a:latin typeface="Arial Narrow" pitchFamily="34" charset="0"/>
                        </a:rPr>
                        <a:t>VHRI</a:t>
                      </a:r>
                      <a:endParaRPr lang="en-US" sz="1100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49530" marR="49530" marT="9525" marB="0" anchor="b"/>
                </a:tc>
              </a:tr>
              <a:tr h="1352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Arial Narrow" pitchFamily="34" charset="0"/>
                        <a:cs typeface="Times New Roman"/>
                      </a:endParaRPr>
                    </a:p>
                  </a:txBody>
                  <a:tcPr marL="49530" marR="49530" marT="9525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Arial Narrow" pitchFamily="34" charset="0"/>
                        <a:cs typeface="Times New Roman"/>
                      </a:endParaRPr>
                    </a:p>
                  </a:txBody>
                  <a:tcPr marL="49530" marR="49530" marT="9525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Arial Narrow" pitchFamily="34" charset="0"/>
                        <a:cs typeface="Times New Roman"/>
                      </a:endParaRPr>
                    </a:p>
                  </a:txBody>
                  <a:tcPr marL="49530" marR="49530" marT="9525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Arial Narrow" pitchFamily="34" charset="0"/>
                        <a:cs typeface="Times New Roman"/>
                      </a:endParaRPr>
                    </a:p>
                  </a:txBody>
                  <a:tcPr marL="49530" marR="49530" marT="9525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Arial Narrow" pitchFamily="34" charset="0"/>
                        <a:cs typeface="Times New Roman"/>
                      </a:endParaRPr>
                    </a:p>
                  </a:txBody>
                  <a:tcPr marL="49530" marR="49530" marT="9525" marB="0" anchor="b"/>
                </a:tc>
              </a:tr>
              <a:tr h="273323"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 smtClean="0">
                          <a:effectLst/>
                          <a:latin typeface="Arial Narrow" pitchFamily="34" charset="0"/>
                        </a:rPr>
                        <a:t>median % African-American (2010 Census)</a:t>
                      </a:r>
                      <a:endParaRPr lang="en-US" sz="16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49530" marR="49530" marT="9525" marB="0" anchor="b"/>
                </a:tc>
                <a:tc>
                  <a:txBody>
                    <a:bodyPr/>
                    <a:lstStyle/>
                    <a:p>
                      <a:pPr marL="0" marR="210185" algn="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effectLst/>
                          <a:latin typeface="Arial Narrow" pitchFamily="34" charset="0"/>
                        </a:rPr>
                        <a:t>10.6%</a:t>
                      </a:r>
                      <a:endParaRPr lang="en-US" sz="11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49530" marR="49530" marT="9525" marB="0" anchor="b"/>
                </a:tc>
                <a:tc>
                  <a:txBody>
                    <a:bodyPr/>
                    <a:lstStyle/>
                    <a:p>
                      <a:pPr marL="0" marR="210185" algn="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effectLst/>
                          <a:latin typeface="Arial Narrow" pitchFamily="34" charset="0"/>
                        </a:rPr>
                        <a:t>83.6%</a:t>
                      </a:r>
                      <a:endParaRPr lang="en-US" sz="11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49530" marR="49530" marT="9525" marB="0" anchor="b"/>
                </a:tc>
                <a:tc>
                  <a:txBody>
                    <a:bodyPr/>
                    <a:lstStyle/>
                    <a:p>
                      <a:pPr marL="0" marR="210185" algn="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effectLst/>
                          <a:latin typeface="Arial Narrow" pitchFamily="34" charset="0"/>
                        </a:rPr>
                        <a:t>90.1%</a:t>
                      </a:r>
                      <a:endParaRPr lang="en-US" sz="11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49530" marR="49530" marT="9525" marB="0" anchor="b"/>
                </a:tc>
                <a:tc>
                  <a:txBody>
                    <a:bodyPr/>
                    <a:lstStyle/>
                    <a:p>
                      <a:pPr marL="0" marR="210185" algn="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effectLst/>
                          <a:latin typeface="Arial Narrow" pitchFamily="34" charset="0"/>
                        </a:rPr>
                        <a:t>94.4%</a:t>
                      </a:r>
                      <a:endParaRPr lang="en-US" sz="11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49530" marR="49530" marT="9525" marB="0" anchor="b"/>
                </a:tc>
              </a:tr>
              <a:tr h="222609"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 smtClean="0">
                          <a:effectLst/>
                          <a:latin typeface="Arial Narrow" pitchFamily="34" charset="0"/>
                        </a:rPr>
                        <a:t>median poverty rate (2006-2010 ACS)</a:t>
                      </a:r>
                      <a:endParaRPr lang="en-US" sz="16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49530" marR="49530" marT="9525" marB="0" anchor="b"/>
                </a:tc>
                <a:tc>
                  <a:txBody>
                    <a:bodyPr/>
                    <a:lstStyle/>
                    <a:p>
                      <a:pPr marL="0" marR="210185" algn="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effectLst/>
                          <a:latin typeface="Arial Narrow" pitchFamily="34" charset="0"/>
                        </a:rPr>
                        <a:t>3.6%</a:t>
                      </a:r>
                      <a:endParaRPr lang="en-US" sz="11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49530" marR="49530" marT="9525" marB="0" anchor="b"/>
                </a:tc>
                <a:tc>
                  <a:txBody>
                    <a:bodyPr/>
                    <a:lstStyle/>
                    <a:p>
                      <a:pPr marL="0" marR="210185" algn="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effectLst/>
                          <a:latin typeface="Arial Narrow" pitchFamily="34" charset="0"/>
                        </a:rPr>
                        <a:t>16.7%</a:t>
                      </a:r>
                      <a:endParaRPr lang="en-US" sz="11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49530" marR="49530" marT="9525" marB="0" anchor="b"/>
                </a:tc>
                <a:tc>
                  <a:txBody>
                    <a:bodyPr/>
                    <a:lstStyle/>
                    <a:p>
                      <a:pPr marL="0" marR="210185" algn="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effectLst/>
                          <a:latin typeface="Arial Narrow" pitchFamily="34" charset="0"/>
                        </a:rPr>
                        <a:t>36.2%</a:t>
                      </a:r>
                      <a:endParaRPr lang="en-US" sz="11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49530" marR="49530" marT="9525" marB="0" anchor="b"/>
                </a:tc>
                <a:tc>
                  <a:txBody>
                    <a:bodyPr/>
                    <a:lstStyle/>
                    <a:p>
                      <a:pPr marL="0" marR="210185" algn="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effectLst/>
                          <a:latin typeface="Arial Narrow" pitchFamily="34" charset="0"/>
                        </a:rPr>
                        <a:t>40.1%</a:t>
                      </a:r>
                      <a:endParaRPr lang="en-US" sz="11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49530" marR="49530" marT="9525" marB="0" anchor="b"/>
                </a:tc>
              </a:tr>
              <a:tr h="213084"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effectLst/>
                          <a:latin typeface="Arial Narrow" pitchFamily="34" charset="0"/>
                        </a:rPr>
                        <a:t>median vacancy rate (2010 Census)</a:t>
                      </a:r>
                      <a:endParaRPr lang="en-US" sz="16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49530" marR="49530" marT="9525" marB="0" anchor="b"/>
                </a:tc>
                <a:tc>
                  <a:txBody>
                    <a:bodyPr/>
                    <a:lstStyle/>
                    <a:p>
                      <a:pPr marL="0" marR="210185" algn="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effectLst/>
                          <a:latin typeface="Arial Narrow" pitchFamily="34" charset="0"/>
                        </a:rPr>
                        <a:t>7.9%</a:t>
                      </a:r>
                      <a:endParaRPr lang="en-US" sz="11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49530" marR="49530" marT="9525" marB="0" anchor="b"/>
                </a:tc>
                <a:tc>
                  <a:txBody>
                    <a:bodyPr/>
                    <a:lstStyle/>
                    <a:p>
                      <a:pPr marL="0" marR="210185" algn="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effectLst/>
                          <a:latin typeface="Arial Narrow" pitchFamily="34" charset="0"/>
                        </a:rPr>
                        <a:t>13.7%</a:t>
                      </a:r>
                      <a:endParaRPr lang="en-US" sz="11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49530" marR="49530" marT="9525" marB="0" anchor="b"/>
                </a:tc>
                <a:tc>
                  <a:txBody>
                    <a:bodyPr/>
                    <a:lstStyle/>
                    <a:p>
                      <a:pPr marL="0" marR="210185" algn="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effectLst/>
                          <a:latin typeface="Arial Narrow" pitchFamily="34" charset="0"/>
                        </a:rPr>
                        <a:t>20.6%</a:t>
                      </a:r>
                      <a:endParaRPr lang="en-US" sz="11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49530" marR="49530" marT="9525" marB="0" anchor="b"/>
                </a:tc>
                <a:tc>
                  <a:txBody>
                    <a:bodyPr/>
                    <a:lstStyle/>
                    <a:p>
                      <a:pPr marL="0" marR="210185" algn="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effectLst/>
                          <a:latin typeface="Arial Narrow" pitchFamily="34" charset="0"/>
                        </a:rPr>
                        <a:t>33.8%</a:t>
                      </a:r>
                      <a:endParaRPr lang="en-US" sz="11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49530" marR="49530" marT="9525" marB="0" anchor="b"/>
                </a:tc>
              </a:tr>
              <a:tr h="659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600" b="1" dirty="0">
                        <a:effectLst/>
                        <a:latin typeface="Arial Narrow" pitchFamily="34" charset="0"/>
                        <a:cs typeface="Times New Roman"/>
                      </a:endParaRPr>
                    </a:p>
                  </a:txBody>
                  <a:tcPr marL="49530" marR="49530" marT="9525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b="1" dirty="0">
                        <a:effectLst/>
                        <a:latin typeface="Arial Narrow" pitchFamily="34" charset="0"/>
                        <a:cs typeface="Times New Roman"/>
                      </a:endParaRPr>
                    </a:p>
                  </a:txBody>
                  <a:tcPr marL="49530" marR="49530" marT="9525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b="1" dirty="0">
                        <a:effectLst/>
                        <a:latin typeface="Arial Narrow" pitchFamily="34" charset="0"/>
                        <a:cs typeface="Times New Roman"/>
                      </a:endParaRPr>
                    </a:p>
                  </a:txBody>
                  <a:tcPr marL="49530" marR="49530" marT="9525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b="1" dirty="0">
                        <a:effectLst/>
                        <a:latin typeface="Arial Narrow" pitchFamily="34" charset="0"/>
                        <a:cs typeface="Times New Roman"/>
                      </a:endParaRPr>
                    </a:p>
                  </a:txBody>
                  <a:tcPr marL="49530" marR="49530" marT="9525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b="1" dirty="0">
                        <a:effectLst/>
                        <a:latin typeface="Arial Narrow" pitchFamily="34" charset="0"/>
                        <a:cs typeface="Times New Roman"/>
                      </a:endParaRPr>
                    </a:p>
                  </a:txBody>
                  <a:tcPr marL="49530" marR="49530" marT="9525" marB="0" anchor="b"/>
                </a:tc>
              </a:tr>
              <a:tr h="1055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600" b="1" dirty="0">
                        <a:effectLst/>
                        <a:latin typeface="Arial Narrow" pitchFamily="34" charset="0"/>
                        <a:cs typeface="Times New Roman"/>
                      </a:endParaRPr>
                    </a:p>
                  </a:txBody>
                  <a:tcPr marL="49530" marR="49530" marT="9525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b="1" dirty="0">
                        <a:effectLst/>
                        <a:latin typeface="Arial Narrow" pitchFamily="34" charset="0"/>
                        <a:cs typeface="Times New Roman"/>
                      </a:endParaRPr>
                    </a:p>
                  </a:txBody>
                  <a:tcPr marL="49530" marR="49530" marT="9525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b="1" dirty="0">
                        <a:effectLst/>
                        <a:latin typeface="Arial Narrow" pitchFamily="34" charset="0"/>
                        <a:cs typeface="Times New Roman"/>
                      </a:endParaRPr>
                    </a:p>
                  </a:txBody>
                  <a:tcPr marL="49530" marR="49530" marT="9525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b="1" dirty="0">
                        <a:effectLst/>
                        <a:latin typeface="Arial Narrow" pitchFamily="34" charset="0"/>
                        <a:cs typeface="Times New Roman"/>
                      </a:endParaRPr>
                    </a:p>
                  </a:txBody>
                  <a:tcPr marL="49530" marR="49530" marT="9525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b="1" dirty="0">
                        <a:effectLst/>
                        <a:latin typeface="Arial Narrow" pitchFamily="34" charset="0"/>
                        <a:cs typeface="Times New Roman"/>
                      </a:endParaRPr>
                    </a:p>
                  </a:txBody>
                  <a:tcPr marL="49530" marR="49530" marT="9525" marB="0" anchor="b"/>
                </a:tc>
              </a:tr>
              <a:tr h="316501"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 smtClean="0">
                          <a:effectLst/>
                          <a:latin typeface="Arial Narrow" pitchFamily="34" charset="0"/>
                        </a:rPr>
                        <a:t>% REO </a:t>
                      </a:r>
                      <a:r>
                        <a:rPr lang="en-US" sz="1600" kern="1200" dirty="0">
                          <a:effectLst/>
                          <a:latin typeface="Arial Narrow" pitchFamily="34" charset="0"/>
                        </a:rPr>
                        <a:t>sales </a:t>
                      </a:r>
                      <a:r>
                        <a:rPr lang="en-US" sz="1600" kern="1200" dirty="0" smtClean="0">
                          <a:effectLst/>
                          <a:latin typeface="Arial Narrow" pitchFamily="34" charset="0"/>
                        </a:rPr>
                        <a:t>to</a:t>
                      </a:r>
                      <a:r>
                        <a:rPr lang="en-US" sz="1600" kern="1200" baseline="0" dirty="0" smtClean="0">
                          <a:effectLst/>
                          <a:latin typeface="Arial Narrow" pitchFamily="34" charset="0"/>
                        </a:rPr>
                        <a:t> </a:t>
                      </a:r>
                      <a:r>
                        <a:rPr lang="en-US" sz="1600" kern="1200" dirty="0" smtClean="0">
                          <a:effectLst/>
                          <a:latin typeface="Arial Narrow" pitchFamily="34" charset="0"/>
                        </a:rPr>
                        <a:t>likely </a:t>
                      </a:r>
                      <a:r>
                        <a:rPr lang="en-US" sz="1600" kern="1200" dirty="0">
                          <a:effectLst/>
                          <a:latin typeface="Arial Narrow" pitchFamily="34" charset="0"/>
                        </a:rPr>
                        <a:t>investors, 2010-2011</a:t>
                      </a:r>
                      <a:endParaRPr lang="en-US" sz="16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49530" marR="49530" marT="9525" marB="0" anchor="b"/>
                </a:tc>
                <a:tc>
                  <a:txBody>
                    <a:bodyPr/>
                    <a:lstStyle/>
                    <a:p>
                      <a:pPr marL="0" marR="210185" algn="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effectLst/>
                          <a:latin typeface="Arial Narrow" pitchFamily="34" charset="0"/>
                        </a:rPr>
                        <a:t>14.0%</a:t>
                      </a:r>
                      <a:endParaRPr lang="en-US" sz="11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49530" marR="49530" marT="9525" marB="0" anchor="b"/>
                </a:tc>
                <a:tc>
                  <a:txBody>
                    <a:bodyPr/>
                    <a:lstStyle/>
                    <a:p>
                      <a:pPr marL="0" marR="210185" algn="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effectLst/>
                          <a:latin typeface="Arial Narrow" pitchFamily="34" charset="0"/>
                        </a:rPr>
                        <a:t>27.3%</a:t>
                      </a:r>
                      <a:endParaRPr lang="en-US" sz="11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49530" marR="49530" marT="9525" marB="0" anchor="b"/>
                </a:tc>
                <a:tc>
                  <a:txBody>
                    <a:bodyPr/>
                    <a:lstStyle/>
                    <a:p>
                      <a:pPr marL="0" marR="210185" algn="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effectLst/>
                          <a:latin typeface="Arial Narrow" pitchFamily="34" charset="0"/>
                        </a:rPr>
                        <a:t>47.3%</a:t>
                      </a:r>
                      <a:endParaRPr lang="en-US" sz="11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49530" marR="49530" marT="9525" marB="0" anchor="b"/>
                </a:tc>
                <a:tc>
                  <a:txBody>
                    <a:bodyPr/>
                    <a:lstStyle/>
                    <a:p>
                      <a:pPr marL="0" marR="210185" algn="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effectLst/>
                          <a:latin typeface="Arial Narrow" pitchFamily="34" charset="0"/>
                        </a:rPr>
                        <a:t>46.1%</a:t>
                      </a:r>
                      <a:endParaRPr lang="en-US" sz="11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49530" marR="49530" marT="9525" marB="0" anchor="b"/>
                </a:tc>
              </a:tr>
              <a:tr h="314325"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 smtClean="0">
                          <a:effectLst/>
                          <a:latin typeface="Arial Narrow" pitchFamily="34" charset="0"/>
                        </a:rPr>
                        <a:t>% REO sales to investors to small </a:t>
                      </a:r>
                      <a:r>
                        <a:rPr lang="en-US" sz="1600" kern="1200" dirty="0">
                          <a:effectLst/>
                          <a:latin typeface="Arial Narrow" pitchFamily="34" charset="0"/>
                        </a:rPr>
                        <a:t>investors, 2010-2011</a:t>
                      </a:r>
                      <a:endParaRPr lang="en-US" sz="16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49530" marR="49530" marT="9525" marB="0" anchor="b"/>
                </a:tc>
                <a:tc>
                  <a:txBody>
                    <a:bodyPr/>
                    <a:lstStyle/>
                    <a:p>
                      <a:pPr marL="0" marR="210185" algn="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effectLst/>
                          <a:latin typeface="Arial Narrow" pitchFamily="34" charset="0"/>
                        </a:rPr>
                        <a:t>87.1%</a:t>
                      </a:r>
                      <a:endParaRPr lang="en-US" sz="11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49530" marR="49530" marT="9525" marB="0" anchor="b"/>
                </a:tc>
                <a:tc>
                  <a:txBody>
                    <a:bodyPr/>
                    <a:lstStyle/>
                    <a:p>
                      <a:pPr marL="0" marR="210185" algn="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effectLst/>
                          <a:latin typeface="Arial Narrow" pitchFamily="34" charset="0"/>
                        </a:rPr>
                        <a:t>68.0%</a:t>
                      </a:r>
                      <a:endParaRPr lang="en-US" sz="11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49530" marR="49530" marT="9525" marB="0" anchor="b"/>
                </a:tc>
                <a:tc>
                  <a:txBody>
                    <a:bodyPr/>
                    <a:lstStyle/>
                    <a:p>
                      <a:pPr marL="0" marR="210185" algn="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effectLst/>
                          <a:latin typeface="Arial Narrow" pitchFamily="34" charset="0"/>
                        </a:rPr>
                        <a:t>59.3%</a:t>
                      </a:r>
                      <a:endParaRPr lang="en-US" sz="11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49530" marR="49530" marT="9525" marB="0" anchor="b"/>
                </a:tc>
                <a:tc>
                  <a:txBody>
                    <a:bodyPr/>
                    <a:lstStyle/>
                    <a:p>
                      <a:pPr marL="0" marR="210185" algn="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effectLst/>
                          <a:latin typeface="Arial Narrow" pitchFamily="34" charset="0"/>
                        </a:rPr>
                        <a:t>67.6%</a:t>
                      </a:r>
                      <a:endParaRPr lang="en-US" sz="11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49530" marR="49530" marT="9525" marB="0" anchor="b"/>
                </a:tc>
              </a:tr>
              <a:tr h="314325"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effectLst/>
                          <a:latin typeface="Arial Narrow" pitchFamily="34" charset="0"/>
                        </a:rPr>
                        <a:t>median </a:t>
                      </a:r>
                      <a:r>
                        <a:rPr lang="en-US" sz="1600" kern="1200" dirty="0" smtClean="0">
                          <a:effectLst/>
                          <a:latin typeface="Arial Narrow" pitchFamily="34" charset="0"/>
                        </a:rPr>
                        <a:t>price </a:t>
                      </a:r>
                      <a:r>
                        <a:rPr lang="en-US" sz="1600" kern="1200" dirty="0">
                          <a:effectLst/>
                          <a:latin typeface="Arial Narrow" pitchFamily="34" charset="0"/>
                        </a:rPr>
                        <a:t>of REO sales, 2010-2011</a:t>
                      </a:r>
                      <a:endParaRPr lang="en-US" sz="16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49530" marR="49530" marT="9525" marB="0" anchor="b"/>
                </a:tc>
                <a:tc>
                  <a:txBody>
                    <a:bodyPr/>
                    <a:lstStyle/>
                    <a:p>
                      <a:pPr marL="0" marR="210185" algn="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effectLst/>
                          <a:latin typeface="Arial Narrow" pitchFamily="34" charset="0"/>
                        </a:rPr>
                        <a:t>$131,850</a:t>
                      </a:r>
                      <a:endParaRPr lang="en-US" sz="11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49530" marR="49530" marT="9525" marB="0" anchor="b"/>
                </a:tc>
                <a:tc>
                  <a:txBody>
                    <a:bodyPr/>
                    <a:lstStyle/>
                    <a:p>
                      <a:pPr marL="0" marR="210185" algn="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effectLst/>
                          <a:latin typeface="Arial Narrow" pitchFamily="34" charset="0"/>
                        </a:rPr>
                        <a:t>$40,000</a:t>
                      </a:r>
                      <a:endParaRPr lang="en-US" sz="11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49530" marR="49530" marT="9525" marB="0" anchor="b"/>
                </a:tc>
                <a:tc>
                  <a:txBody>
                    <a:bodyPr/>
                    <a:lstStyle/>
                    <a:p>
                      <a:pPr marL="0" marR="210185" algn="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effectLst/>
                          <a:latin typeface="Arial Narrow" pitchFamily="34" charset="0"/>
                        </a:rPr>
                        <a:t>$18,593</a:t>
                      </a:r>
                      <a:endParaRPr lang="en-US" sz="11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49530" marR="49530" marT="9525" marB="0" anchor="b"/>
                </a:tc>
                <a:tc>
                  <a:txBody>
                    <a:bodyPr/>
                    <a:lstStyle/>
                    <a:p>
                      <a:pPr marL="0" marR="210185" algn="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effectLst/>
                          <a:latin typeface="Arial Narrow" pitchFamily="34" charset="0"/>
                        </a:rPr>
                        <a:t>$14,750</a:t>
                      </a:r>
                      <a:endParaRPr lang="en-US" sz="11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49530" marR="49530" marT="9525" marB="0" anchor="b"/>
                </a:tc>
              </a:tr>
              <a:tr h="1524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600" b="1" dirty="0">
                        <a:effectLst/>
                        <a:latin typeface="Arial Narrow" pitchFamily="34" charset="0"/>
                        <a:cs typeface="Times New Roman"/>
                      </a:endParaRPr>
                    </a:p>
                  </a:txBody>
                  <a:tcPr marL="49530" marR="49530" marT="9525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b="1" dirty="0">
                        <a:effectLst/>
                        <a:latin typeface="Arial Narrow" pitchFamily="34" charset="0"/>
                        <a:cs typeface="Times New Roman"/>
                      </a:endParaRPr>
                    </a:p>
                  </a:txBody>
                  <a:tcPr marL="49530" marR="49530" marT="9525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b="1" dirty="0">
                        <a:effectLst/>
                        <a:latin typeface="Arial Narrow" pitchFamily="34" charset="0"/>
                        <a:cs typeface="Times New Roman"/>
                      </a:endParaRPr>
                    </a:p>
                  </a:txBody>
                  <a:tcPr marL="49530" marR="49530" marT="9525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b="1" dirty="0">
                        <a:effectLst/>
                        <a:latin typeface="Arial Narrow" pitchFamily="34" charset="0"/>
                        <a:cs typeface="Times New Roman"/>
                      </a:endParaRPr>
                    </a:p>
                  </a:txBody>
                  <a:tcPr marL="49530" marR="49530" marT="9525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b="1" dirty="0">
                        <a:effectLst/>
                        <a:latin typeface="Arial Narrow" pitchFamily="34" charset="0"/>
                        <a:cs typeface="Times New Roman"/>
                      </a:endParaRPr>
                    </a:p>
                  </a:txBody>
                  <a:tcPr marL="49530" marR="49530" marT="9525" marB="0" anchor="b"/>
                </a:tc>
              </a:tr>
              <a:tr h="233285"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 smtClean="0">
                          <a:effectLst/>
                          <a:latin typeface="Arial Narrow" pitchFamily="34" charset="0"/>
                        </a:rPr>
                        <a:t>%</a:t>
                      </a:r>
                      <a:r>
                        <a:rPr lang="en-US" sz="1600" kern="1200" baseline="0" dirty="0" smtClean="0">
                          <a:effectLst/>
                          <a:latin typeface="Arial Narrow" pitchFamily="34" charset="0"/>
                        </a:rPr>
                        <a:t> </a:t>
                      </a:r>
                      <a:r>
                        <a:rPr lang="en-US" sz="1600" kern="1200" dirty="0" smtClean="0">
                          <a:effectLst/>
                          <a:latin typeface="Arial Narrow" pitchFamily="34" charset="0"/>
                        </a:rPr>
                        <a:t>REO </a:t>
                      </a:r>
                      <a:r>
                        <a:rPr lang="en-US" sz="1600" kern="1200" dirty="0">
                          <a:effectLst/>
                          <a:latin typeface="Arial Narrow" pitchFamily="34" charset="0"/>
                        </a:rPr>
                        <a:t>sales to </a:t>
                      </a:r>
                      <a:r>
                        <a:rPr lang="en-US" sz="1600" kern="1200" dirty="0" smtClean="0">
                          <a:effectLst/>
                          <a:latin typeface="Arial Narrow" pitchFamily="34" charset="0"/>
                        </a:rPr>
                        <a:t>investors </a:t>
                      </a:r>
                      <a:r>
                        <a:rPr lang="en-US" sz="1600" kern="1200" dirty="0">
                          <a:effectLst/>
                          <a:latin typeface="Arial Narrow" pitchFamily="34" charset="0"/>
                        </a:rPr>
                        <a:t>2009-2010, resold </a:t>
                      </a:r>
                      <a:r>
                        <a:rPr lang="en-US" sz="1600" kern="1200" dirty="0" smtClean="0">
                          <a:effectLst/>
                          <a:latin typeface="Arial Narrow" pitchFamily="34" charset="0"/>
                        </a:rPr>
                        <a:t> w/in 1</a:t>
                      </a:r>
                      <a:r>
                        <a:rPr lang="en-US" sz="1600" kern="1200" baseline="0" dirty="0" smtClean="0">
                          <a:effectLst/>
                          <a:latin typeface="Arial Narrow" pitchFamily="34" charset="0"/>
                        </a:rPr>
                        <a:t> yr</a:t>
                      </a:r>
                      <a:endParaRPr lang="en-US" sz="16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49530" marR="49530" marT="9525" marB="0" anchor="b"/>
                </a:tc>
                <a:tc>
                  <a:txBody>
                    <a:bodyPr/>
                    <a:lstStyle/>
                    <a:p>
                      <a:pPr marL="0" marR="210185" algn="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effectLst/>
                          <a:latin typeface="Arial Narrow" pitchFamily="34" charset="0"/>
                        </a:rPr>
                        <a:t>42.7%</a:t>
                      </a:r>
                      <a:endParaRPr lang="en-US" sz="11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49530" marR="49530" marT="9525" marB="0" anchor="b"/>
                </a:tc>
                <a:tc>
                  <a:txBody>
                    <a:bodyPr/>
                    <a:lstStyle/>
                    <a:p>
                      <a:pPr marL="0" marR="210185" algn="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effectLst/>
                          <a:latin typeface="Arial Narrow" pitchFamily="34" charset="0"/>
                        </a:rPr>
                        <a:t>32.3%</a:t>
                      </a:r>
                      <a:endParaRPr lang="en-US" sz="11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49530" marR="49530" marT="9525" marB="0" anchor="b"/>
                </a:tc>
                <a:tc>
                  <a:txBody>
                    <a:bodyPr/>
                    <a:lstStyle/>
                    <a:p>
                      <a:pPr marL="0" marR="210185" algn="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effectLst/>
                          <a:latin typeface="Arial Narrow" pitchFamily="34" charset="0"/>
                        </a:rPr>
                        <a:t>28.5%</a:t>
                      </a:r>
                      <a:endParaRPr lang="en-US" sz="11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49530" marR="49530" marT="9525" marB="0" anchor="b"/>
                </a:tc>
                <a:tc>
                  <a:txBody>
                    <a:bodyPr/>
                    <a:lstStyle/>
                    <a:p>
                      <a:pPr marL="0" marR="210185" algn="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effectLst/>
                          <a:latin typeface="Arial Narrow" pitchFamily="34" charset="0"/>
                        </a:rPr>
                        <a:t>26.5%</a:t>
                      </a:r>
                      <a:endParaRPr lang="en-US" sz="11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49530" marR="49530" marT="9525" marB="0" anchor="b"/>
                </a:tc>
              </a:tr>
              <a:tr h="314325"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 smtClean="0">
                          <a:effectLst/>
                          <a:latin typeface="Arial Narrow" pitchFamily="34" charset="0"/>
                        </a:rPr>
                        <a:t>% REO </a:t>
                      </a:r>
                      <a:r>
                        <a:rPr lang="en-US" sz="1600" kern="1200" dirty="0">
                          <a:effectLst/>
                          <a:latin typeface="Arial Narrow" pitchFamily="34" charset="0"/>
                        </a:rPr>
                        <a:t>sales to </a:t>
                      </a:r>
                      <a:r>
                        <a:rPr lang="en-US" sz="1600" kern="1200" dirty="0" smtClean="0">
                          <a:effectLst/>
                          <a:latin typeface="Arial Narrow" pitchFamily="34" charset="0"/>
                        </a:rPr>
                        <a:t>investors </a:t>
                      </a:r>
                      <a:r>
                        <a:rPr lang="en-US" sz="1600" kern="1200" dirty="0">
                          <a:effectLst/>
                          <a:latin typeface="Arial Narrow" pitchFamily="34" charset="0"/>
                        </a:rPr>
                        <a:t>2009-2010, </a:t>
                      </a:r>
                      <a:r>
                        <a:rPr lang="en-US" sz="1600" kern="1200" baseline="0" dirty="0" smtClean="0">
                          <a:effectLst/>
                          <a:latin typeface="Arial Narrow" pitchFamily="34" charset="0"/>
                        </a:rPr>
                        <a:t> </a:t>
                      </a:r>
                      <a:r>
                        <a:rPr lang="en-US" sz="1600" kern="1200" baseline="0" dirty="0" smtClean="0">
                          <a:effectLst/>
                          <a:latin typeface="Arial Narrow" pitchFamily="34" charset="0"/>
                        </a:rPr>
                        <a:t>w/in 1 yr </a:t>
                      </a:r>
                      <a:r>
                        <a:rPr lang="en-US" sz="1600" kern="1200" dirty="0" smtClean="0">
                          <a:effectLst/>
                          <a:latin typeface="Arial Narrow" pitchFamily="34" charset="0"/>
                        </a:rPr>
                        <a:t>to investor</a:t>
                      </a:r>
                      <a:endParaRPr lang="en-US" sz="16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49530" marR="49530" marT="9525" marB="0" anchor="b"/>
                </a:tc>
                <a:tc>
                  <a:txBody>
                    <a:bodyPr/>
                    <a:lstStyle/>
                    <a:p>
                      <a:pPr marL="0" marR="210185" algn="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effectLst/>
                          <a:latin typeface="Arial Narrow" pitchFamily="34" charset="0"/>
                        </a:rPr>
                        <a:t>4.4%</a:t>
                      </a:r>
                      <a:endParaRPr lang="en-US" sz="11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49530" marR="49530" marT="9525" marB="0" anchor="b"/>
                </a:tc>
                <a:tc>
                  <a:txBody>
                    <a:bodyPr/>
                    <a:lstStyle/>
                    <a:p>
                      <a:pPr marL="0" marR="210185" algn="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effectLst/>
                          <a:latin typeface="Arial Narrow" pitchFamily="34" charset="0"/>
                        </a:rPr>
                        <a:t>8.8%</a:t>
                      </a:r>
                      <a:endParaRPr lang="en-US" sz="11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49530" marR="49530" marT="9525" marB="0" anchor="b"/>
                </a:tc>
                <a:tc>
                  <a:txBody>
                    <a:bodyPr/>
                    <a:lstStyle/>
                    <a:p>
                      <a:pPr marL="0" marR="210185" algn="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effectLst/>
                          <a:latin typeface="Arial Narrow" pitchFamily="34" charset="0"/>
                        </a:rPr>
                        <a:t>16.2%</a:t>
                      </a:r>
                      <a:endParaRPr lang="en-US" sz="11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49530" marR="49530" marT="9525" marB="0" anchor="b"/>
                </a:tc>
                <a:tc>
                  <a:txBody>
                    <a:bodyPr/>
                    <a:lstStyle/>
                    <a:p>
                      <a:pPr marL="0" marR="210185" algn="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effectLst/>
                          <a:latin typeface="Arial Narrow" pitchFamily="34" charset="0"/>
                        </a:rPr>
                        <a:t>17.0%</a:t>
                      </a:r>
                      <a:endParaRPr lang="en-US" sz="11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49530" marR="49530" marT="9525" marB="0" anchor="b"/>
                </a:tc>
              </a:tr>
            </a:tbl>
          </a:graphicData>
        </a:graphic>
      </p:graphicFrame>
      <p:sp>
        <p:nvSpPr>
          <p:cNvPr id="3" name="Oval 2"/>
          <p:cNvSpPr/>
          <p:nvPr/>
        </p:nvSpPr>
        <p:spPr>
          <a:xfrm>
            <a:off x="7007536" y="3797448"/>
            <a:ext cx="1500309" cy="32539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5229879" y="2100640"/>
            <a:ext cx="757881" cy="80319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6920346" y="2113339"/>
            <a:ext cx="1785557" cy="84806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5256433" y="3453081"/>
            <a:ext cx="757881" cy="32127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6968064" y="3478481"/>
            <a:ext cx="1569308" cy="32127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5280676" y="3811303"/>
            <a:ext cx="757881" cy="25949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Oval 15"/>
          <p:cNvSpPr/>
          <p:nvPr/>
        </p:nvSpPr>
        <p:spPr>
          <a:xfrm>
            <a:off x="5261579" y="4566780"/>
            <a:ext cx="757881" cy="32127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Oval 16"/>
          <p:cNvSpPr/>
          <p:nvPr/>
        </p:nvSpPr>
        <p:spPr>
          <a:xfrm>
            <a:off x="6952506" y="4564901"/>
            <a:ext cx="1517240" cy="35923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Oval 17"/>
          <p:cNvSpPr/>
          <p:nvPr/>
        </p:nvSpPr>
        <p:spPr>
          <a:xfrm>
            <a:off x="6946220" y="4914748"/>
            <a:ext cx="1579607" cy="32127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Oval 18"/>
          <p:cNvSpPr/>
          <p:nvPr/>
        </p:nvSpPr>
        <p:spPr>
          <a:xfrm>
            <a:off x="5250034" y="4941164"/>
            <a:ext cx="757881" cy="32127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Freeform 21"/>
          <p:cNvSpPr/>
          <p:nvPr/>
        </p:nvSpPr>
        <p:spPr>
          <a:xfrm>
            <a:off x="5926318" y="2008909"/>
            <a:ext cx="1222627" cy="304800"/>
          </a:xfrm>
          <a:custGeom>
            <a:avLst/>
            <a:gdLst>
              <a:gd name="connsiteX0" fmla="*/ 0 w 1087395"/>
              <a:gd name="connsiteY0" fmla="*/ 239010 h 239010"/>
              <a:gd name="connsiteX1" fmla="*/ 502509 w 1087395"/>
              <a:gd name="connsiteY1" fmla="*/ 113 h 239010"/>
              <a:gd name="connsiteX2" fmla="*/ 1087395 w 1087395"/>
              <a:gd name="connsiteY2" fmla="*/ 214297 h 2390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87395" h="239010">
                <a:moveTo>
                  <a:pt x="0" y="239010"/>
                </a:moveTo>
                <a:cubicBezTo>
                  <a:pt x="160638" y="121621"/>
                  <a:pt x="321277" y="4232"/>
                  <a:pt x="502509" y="113"/>
                </a:cubicBezTo>
                <a:cubicBezTo>
                  <a:pt x="683742" y="-4006"/>
                  <a:pt x="885568" y="105145"/>
                  <a:pt x="1087395" y="214297"/>
                </a:cubicBezTo>
              </a:path>
            </a:pathLst>
          </a:cu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Freeform 22"/>
          <p:cNvSpPr/>
          <p:nvPr/>
        </p:nvSpPr>
        <p:spPr>
          <a:xfrm>
            <a:off x="5989820" y="3337790"/>
            <a:ext cx="1145059" cy="198251"/>
          </a:xfrm>
          <a:custGeom>
            <a:avLst/>
            <a:gdLst>
              <a:gd name="connsiteX0" fmla="*/ 0 w 1087395"/>
              <a:gd name="connsiteY0" fmla="*/ 239010 h 239010"/>
              <a:gd name="connsiteX1" fmla="*/ 502509 w 1087395"/>
              <a:gd name="connsiteY1" fmla="*/ 113 h 239010"/>
              <a:gd name="connsiteX2" fmla="*/ 1087395 w 1087395"/>
              <a:gd name="connsiteY2" fmla="*/ 214297 h 2390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87395" h="239010">
                <a:moveTo>
                  <a:pt x="0" y="239010"/>
                </a:moveTo>
                <a:cubicBezTo>
                  <a:pt x="160638" y="121621"/>
                  <a:pt x="321277" y="4232"/>
                  <a:pt x="502509" y="113"/>
                </a:cubicBezTo>
                <a:cubicBezTo>
                  <a:pt x="683742" y="-4006"/>
                  <a:pt x="885568" y="105145"/>
                  <a:pt x="1087395" y="214297"/>
                </a:cubicBezTo>
              </a:path>
            </a:pathLst>
          </a:cu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Freeform 23"/>
          <p:cNvSpPr/>
          <p:nvPr/>
        </p:nvSpPr>
        <p:spPr>
          <a:xfrm>
            <a:off x="6038557" y="3716482"/>
            <a:ext cx="1070922" cy="161066"/>
          </a:xfrm>
          <a:custGeom>
            <a:avLst/>
            <a:gdLst>
              <a:gd name="connsiteX0" fmla="*/ 0 w 1087395"/>
              <a:gd name="connsiteY0" fmla="*/ 239010 h 239010"/>
              <a:gd name="connsiteX1" fmla="*/ 502509 w 1087395"/>
              <a:gd name="connsiteY1" fmla="*/ 113 h 239010"/>
              <a:gd name="connsiteX2" fmla="*/ 1087395 w 1087395"/>
              <a:gd name="connsiteY2" fmla="*/ 214297 h 2390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87395" h="239010">
                <a:moveTo>
                  <a:pt x="0" y="239010"/>
                </a:moveTo>
                <a:cubicBezTo>
                  <a:pt x="160638" y="121621"/>
                  <a:pt x="321277" y="4232"/>
                  <a:pt x="502509" y="113"/>
                </a:cubicBezTo>
                <a:cubicBezTo>
                  <a:pt x="683742" y="-4006"/>
                  <a:pt x="885568" y="105145"/>
                  <a:pt x="1087395" y="214297"/>
                </a:cubicBezTo>
              </a:path>
            </a:pathLst>
          </a:cu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Freeform 26"/>
          <p:cNvSpPr/>
          <p:nvPr/>
        </p:nvSpPr>
        <p:spPr>
          <a:xfrm>
            <a:off x="5925164" y="4808682"/>
            <a:ext cx="1145060" cy="201912"/>
          </a:xfrm>
          <a:custGeom>
            <a:avLst/>
            <a:gdLst>
              <a:gd name="connsiteX0" fmla="*/ 0 w 1087395"/>
              <a:gd name="connsiteY0" fmla="*/ 239010 h 239010"/>
              <a:gd name="connsiteX1" fmla="*/ 502509 w 1087395"/>
              <a:gd name="connsiteY1" fmla="*/ 113 h 239010"/>
              <a:gd name="connsiteX2" fmla="*/ 1087395 w 1087395"/>
              <a:gd name="connsiteY2" fmla="*/ 214297 h 2390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87395" h="239010">
                <a:moveTo>
                  <a:pt x="0" y="239010"/>
                </a:moveTo>
                <a:cubicBezTo>
                  <a:pt x="160638" y="121621"/>
                  <a:pt x="321277" y="4232"/>
                  <a:pt x="502509" y="113"/>
                </a:cubicBezTo>
                <a:cubicBezTo>
                  <a:pt x="683742" y="-4006"/>
                  <a:pt x="885568" y="105145"/>
                  <a:pt x="1087395" y="214297"/>
                </a:cubicBezTo>
              </a:path>
            </a:pathLst>
          </a:cu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Freeform 27"/>
          <p:cNvSpPr/>
          <p:nvPr/>
        </p:nvSpPr>
        <p:spPr>
          <a:xfrm>
            <a:off x="5939019" y="4438039"/>
            <a:ext cx="1145060" cy="239010"/>
          </a:xfrm>
          <a:custGeom>
            <a:avLst/>
            <a:gdLst>
              <a:gd name="connsiteX0" fmla="*/ 0 w 1087395"/>
              <a:gd name="connsiteY0" fmla="*/ 239010 h 239010"/>
              <a:gd name="connsiteX1" fmla="*/ 502509 w 1087395"/>
              <a:gd name="connsiteY1" fmla="*/ 113 h 239010"/>
              <a:gd name="connsiteX2" fmla="*/ 1087395 w 1087395"/>
              <a:gd name="connsiteY2" fmla="*/ 214297 h 2390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87395" h="239010">
                <a:moveTo>
                  <a:pt x="0" y="239010"/>
                </a:moveTo>
                <a:cubicBezTo>
                  <a:pt x="160638" y="121621"/>
                  <a:pt x="321277" y="4232"/>
                  <a:pt x="502509" y="113"/>
                </a:cubicBezTo>
                <a:cubicBezTo>
                  <a:pt x="683742" y="-4006"/>
                  <a:pt x="885568" y="105145"/>
                  <a:pt x="1087395" y="214297"/>
                </a:cubicBezTo>
              </a:path>
            </a:pathLst>
          </a:cu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568035" y="704765"/>
            <a:ext cx="8091055" cy="646331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Demographics and </a:t>
            </a:r>
            <a:r>
              <a:rPr lang="en-US" b="1" dirty="0" smtClean="0">
                <a:solidFill>
                  <a:schemeClr val="bg1"/>
                </a:solidFill>
              </a:rPr>
              <a:t>REO-Investor Activity 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by </a:t>
            </a:r>
            <a:r>
              <a:rPr lang="en-US" b="1" dirty="0" smtClean="0">
                <a:solidFill>
                  <a:schemeClr val="bg1"/>
                </a:solidFill>
              </a:rPr>
              <a:t>Neighborhood Type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692017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7" grpId="0" animBg="1"/>
      <p:bldP spid="8" grpId="0" animBg="1"/>
      <p:bldP spid="9" grpId="0" animBg="1"/>
      <p:bldP spid="11" grpId="0" animBg="1"/>
      <p:bldP spid="16" grpId="0" animBg="1"/>
      <p:bldP spid="17" grpId="0" animBg="1"/>
      <p:bldP spid="18" grpId="0" animBg="1"/>
      <p:bldP spid="19" grpId="0" animBg="1"/>
      <p:bldP spid="22" grpId="0" animBg="1"/>
      <p:bldP spid="23" grpId="0" animBg="1"/>
      <p:bldP spid="24" grpId="0" animBg="1"/>
      <p:bldP spid="27" grpId="0" animBg="1"/>
      <p:bldP spid="2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401783" y="519548"/>
          <a:ext cx="8451272" cy="5893119"/>
        </p:xfrm>
        <a:graphic>
          <a:graphicData uri="http://schemas.openxmlformats.org/drawingml/2006/table">
            <a:tbl>
              <a:tblPr/>
              <a:tblGrid>
                <a:gridCol w="3200399"/>
                <a:gridCol w="969818"/>
                <a:gridCol w="123480"/>
                <a:gridCol w="3257029"/>
                <a:gridCol w="900546"/>
              </a:tblGrid>
              <a:tr h="287889">
                <a:tc gridSpan="5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+mj-lt"/>
                          <a:ea typeface="SimHei" pitchFamily="49" charset="-122"/>
                          <a:cs typeface="Times New Roman"/>
                        </a:rPr>
                        <a:t>Largest </a:t>
                      </a: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+mj-lt"/>
                          <a:ea typeface="SimHei" pitchFamily="49" charset="-122"/>
                          <a:cs typeface="Times New Roman"/>
                        </a:rPr>
                        <a:t>Buyers of REO, Fulton County, </a:t>
                      </a:r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+mj-lt"/>
                          <a:ea typeface="SimHei" pitchFamily="49" charset="-122"/>
                          <a:cs typeface="Times New Roman"/>
                        </a:rPr>
                        <a:t>2008-09 </a:t>
                      </a: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+mj-lt"/>
                          <a:ea typeface="SimHei" pitchFamily="49" charset="-122"/>
                          <a:cs typeface="Times New Roman"/>
                        </a:rPr>
                        <a:t>and </a:t>
                      </a:r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+mj-lt"/>
                          <a:ea typeface="SimHei" pitchFamily="49" charset="-122"/>
                          <a:cs typeface="Times New Roman"/>
                        </a:rPr>
                        <a:t>2010-11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solidFill>
                          <a:schemeClr val="bg1"/>
                        </a:solidFill>
                        <a:latin typeface="+mj-lt"/>
                        <a:ea typeface="SimHei" pitchFamily="49" charset="-122"/>
                        <a:cs typeface="Times New Roman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937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 smtClean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itchFamily="34" charset="0"/>
                          <a:ea typeface="Times New Roman"/>
                          <a:cs typeface="Calibri"/>
                        </a:rPr>
                        <a:t>20 LARGEST INVESTOR BUYERS OF REO, 2008-09</a:t>
                      </a:r>
                      <a:endParaRPr lang="en-US" sz="1200" b="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 smtClean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itchFamily="34" charset="0"/>
                          <a:ea typeface="Times New Roman"/>
                          <a:cs typeface="Calibri"/>
                        </a:rPr>
                        <a:t># OF REO PURCHASES 2008-09</a:t>
                      </a:r>
                      <a:endParaRPr lang="en-US" sz="1200" b="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9040" marR="4904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 smtClean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itchFamily="34" charset="0"/>
                          <a:ea typeface="Times New Roman"/>
                          <a:cs typeface="Calibri"/>
                        </a:rPr>
                        <a:t>20 LARGEST INVESTOR BUYERS OF REO, 2010-11</a:t>
                      </a:r>
                      <a:endParaRPr lang="en-US" sz="1200" b="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 smtClean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itchFamily="34" charset="0"/>
                          <a:ea typeface="Times New Roman"/>
                          <a:cs typeface="Calibri"/>
                        </a:rPr>
                        <a:t># OF REO PURCHASES</a:t>
                      </a:r>
                      <a:r>
                        <a:rPr lang="en-US" sz="1200" b="0" baseline="0" dirty="0" smtClean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itchFamily="34" charset="0"/>
                          <a:ea typeface="Times New Roman"/>
                          <a:cs typeface="Calibri"/>
                        </a:rPr>
                        <a:t> </a:t>
                      </a:r>
                      <a:r>
                        <a:rPr lang="en-US" sz="1200" b="0" dirty="0" smtClean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itchFamily="34" charset="0"/>
                          <a:ea typeface="Times New Roman"/>
                          <a:cs typeface="Calibri"/>
                        </a:rPr>
                        <a:t>2010-11</a:t>
                      </a:r>
                      <a:endParaRPr lang="en-US" sz="1200" b="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4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JOHN GALT ENTERPRISES LLC</a:t>
                      </a:r>
                      <a:endParaRPr lang="en-US" sz="1200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17145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5445" algn="l"/>
                          <a:tab pos="499745" algn="l"/>
                        </a:tabLst>
                      </a:pPr>
                      <a:r>
                        <a:rPr lang="en-US" sz="120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99</a:t>
                      </a:r>
                      <a:endParaRPr lang="en-US" sz="120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solidFill>
                          <a:schemeClr val="bg1"/>
                        </a:solidFill>
                        <a:latin typeface="Arial Narrow"/>
                        <a:ea typeface="Times New Roman"/>
                        <a:cs typeface="Calibri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HARBOUR PORTFOLIO LP</a:t>
                      </a:r>
                      <a:endParaRPr lang="en-US" sz="1200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15367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49</a:t>
                      </a:r>
                      <a:endParaRPr lang="en-US" sz="1200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844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BLUE SPRUCE ENTITIES LLC</a:t>
                      </a:r>
                      <a:endParaRPr lang="en-US" sz="1200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17145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5445" algn="l"/>
                          <a:tab pos="499745" algn="l"/>
                        </a:tabLst>
                      </a:pPr>
                      <a:r>
                        <a:rPr lang="en-US" sz="120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70</a:t>
                      </a:r>
                      <a:endParaRPr lang="en-US" sz="120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solidFill>
                          <a:schemeClr val="bg1"/>
                        </a:solidFill>
                        <a:latin typeface="Arial Narrow"/>
                        <a:ea typeface="Times New Roman"/>
                        <a:cs typeface="Calibri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ATLANTA NEIGHBORHOOD DEV PARTNERSHIP INC</a:t>
                      </a:r>
                      <a:endParaRPr lang="en-US" sz="1200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15367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44</a:t>
                      </a:r>
                      <a:endParaRPr lang="en-US" sz="120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44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ALAIMO ANTHONY</a:t>
                      </a:r>
                      <a:endParaRPr lang="en-US" sz="1200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17145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5445" algn="l"/>
                          <a:tab pos="499745" algn="l"/>
                        </a:tabLst>
                      </a:pPr>
                      <a:r>
                        <a:rPr lang="en-US" sz="120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53</a:t>
                      </a:r>
                      <a:endParaRPr lang="en-US" sz="120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solidFill>
                          <a:schemeClr val="bg1"/>
                        </a:solidFill>
                        <a:latin typeface="Arial Narrow"/>
                        <a:ea typeface="Times New Roman"/>
                        <a:cs typeface="Calibri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CPI HOUSING FUND LLC</a:t>
                      </a:r>
                      <a:endParaRPr lang="en-US" sz="120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15367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39</a:t>
                      </a:r>
                      <a:endParaRPr lang="en-US" sz="120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44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DOUG COKER PROPERTIES LLP</a:t>
                      </a:r>
                      <a:endParaRPr lang="en-US" sz="1200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17145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5445" algn="l"/>
                          <a:tab pos="499745" algn="l"/>
                        </a:tabLst>
                      </a:pPr>
                      <a:r>
                        <a:rPr lang="en-US" sz="120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52</a:t>
                      </a:r>
                      <a:endParaRPr lang="en-US" sz="120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solidFill>
                          <a:schemeClr val="bg1"/>
                        </a:solidFill>
                        <a:latin typeface="Arial Narrow"/>
                        <a:ea typeface="Times New Roman"/>
                        <a:cs typeface="Calibri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HABITAT FOR HUMANITY IN ATLANTA INC</a:t>
                      </a:r>
                      <a:endParaRPr lang="en-US" sz="120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15367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37</a:t>
                      </a:r>
                      <a:endParaRPr lang="en-US" sz="120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44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RDM HOLDINGS LLC</a:t>
                      </a:r>
                      <a:endParaRPr lang="en-US" sz="1200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17145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5445" algn="l"/>
                          <a:tab pos="499745" algn="l"/>
                        </a:tabLst>
                      </a:pPr>
                      <a:r>
                        <a:rPr lang="en-US" sz="120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50</a:t>
                      </a:r>
                      <a:endParaRPr lang="en-US" sz="120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solidFill>
                          <a:schemeClr val="bg1"/>
                        </a:solidFill>
                        <a:latin typeface="Arial Narrow"/>
                        <a:ea typeface="Times New Roman"/>
                        <a:cs typeface="Calibri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APD SOLUTIONS FULTON LLC</a:t>
                      </a:r>
                      <a:endParaRPr lang="en-US" sz="120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15367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35</a:t>
                      </a:r>
                      <a:endParaRPr lang="en-US" sz="120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44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PAVILACK INDUSTRIES INC</a:t>
                      </a:r>
                      <a:endParaRPr lang="en-US" sz="1200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17145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5445" algn="l"/>
                          <a:tab pos="499745" algn="l"/>
                        </a:tabLs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49</a:t>
                      </a:r>
                      <a:endParaRPr lang="en-US" sz="1200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solidFill>
                          <a:schemeClr val="bg1"/>
                        </a:solidFill>
                        <a:latin typeface="Arial Narrow"/>
                        <a:ea typeface="Times New Roman"/>
                        <a:cs typeface="Calibri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TOP RENTAL RETURNS LLC</a:t>
                      </a:r>
                      <a:endParaRPr lang="en-US" sz="120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15367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31</a:t>
                      </a:r>
                      <a:endParaRPr lang="en-US" sz="120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44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WESTLINE MANAGEMENT COMPANY LLC</a:t>
                      </a:r>
                      <a:endParaRPr lang="en-US" sz="120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17145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5445" algn="l"/>
                          <a:tab pos="499745" algn="l"/>
                        </a:tabLs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47</a:t>
                      </a:r>
                      <a:endParaRPr lang="en-US" sz="1200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bg1"/>
                        </a:solidFill>
                        <a:latin typeface="Arial Narrow"/>
                        <a:ea typeface="Times New Roman"/>
                        <a:cs typeface="Calibri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ALAIMO ANTHONY</a:t>
                      </a:r>
                      <a:endParaRPr lang="en-US" sz="120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15367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29</a:t>
                      </a:r>
                      <a:endParaRPr lang="en-US" sz="120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44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B &amp; Z INVESTMENTS LLC</a:t>
                      </a:r>
                      <a:endParaRPr lang="en-US" sz="120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17145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5445" algn="l"/>
                          <a:tab pos="499745" algn="l"/>
                        </a:tabLst>
                      </a:pPr>
                      <a:r>
                        <a:rPr lang="en-US" sz="120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44</a:t>
                      </a:r>
                      <a:endParaRPr lang="en-US" sz="120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bg1"/>
                        </a:solidFill>
                        <a:latin typeface="Arial Narrow"/>
                        <a:ea typeface="Times New Roman"/>
                        <a:cs typeface="Calibri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EQUITY TRUST COMPANY</a:t>
                      </a:r>
                      <a:endParaRPr lang="en-US" sz="120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15367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28</a:t>
                      </a:r>
                      <a:endParaRPr lang="en-US" sz="120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44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STONECREST INCOME &amp; OPPORTUNITY FUND </a:t>
                      </a:r>
                      <a:endParaRPr lang="en-US" sz="120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17145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5445" algn="l"/>
                          <a:tab pos="499745" algn="l"/>
                        </a:tabLst>
                      </a:pPr>
                      <a:r>
                        <a:rPr lang="en-US" sz="120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44</a:t>
                      </a:r>
                      <a:endParaRPr lang="en-US" sz="120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solidFill>
                          <a:schemeClr val="bg1"/>
                        </a:solidFill>
                        <a:latin typeface="Arial Narrow"/>
                        <a:ea typeface="Times New Roman"/>
                        <a:cs typeface="Calibri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USA RENTAL FUND LLC</a:t>
                      </a:r>
                      <a:endParaRPr lang="en-US" sz="1200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15367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26</a:t>
                      </a:r>
                      <a:endParaRPr lang="en-US" sz="120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44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CF TWENTY FOUR LLC</a:t>
                      </a:r>
                      <a:endParaRPr lang="en-US" sz="120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17145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5445" algn="l"/>
                          <a:tab pos="499745" algn="l"/>
                        </a:tabLst>
                      </a:pPr>
                      <a:r>
                        <a:rPr lang="en-US" sz="120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37</a:t>
                      </a:r>
                      <a:endParaRPr lang="en-US" sz="120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solidFill>
                          <a:schemeClr val="bg1"/>
                        </a:solidFill>
                        <a:latin typeface="Arial Narrow"/>
                        <a:ea typeface="Times New Roman"/>
                        <a:cs typeface="Calibri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TRR ATLANTA LLC</a:t>
                      </a:r>
                      <a:endParaRPr lang="en-US" sz="1200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15367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23</a:t>
                      </a:r>
                      <a:endParaRPr lang="en-US" sz="120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44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MID GROUP LLC</a:t>
                      </a:r>
                      <a:endParaRPr lang="en-US" sz="120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17145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5445" algn="l"/>
                          <a:tab pos="499745" algn="l"/>
                        </a:tabLst>
                      </a:pPr>
                      <a:r>
                        <a:rPr lang="en-US" sz="120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36</a:t>
                      </a:r>
                      <a:endParaRPr lang="en-US" sz="120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solidFill>
                          <a:schemeClr val="bg1"/>
                        </a:solidFill>
                        <a:latin typeface="Arial Narrow"/>
                        <a:ea typeface="Times New Roman"/>
                        <a:cs typeface="Calibri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INTERCONTINENTAL ACQUISITIONS LLC</a:t>
                      </a:r>
                      <a:endParaRPr lang="en-US" sz="1200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15367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23</a:t>
                      </a:r>
                      <a:endParaRPr lang="en-US" sz="120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44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ATLANTA REAL ESTATE INSIDERS LLC</a:t>
                      </a:r>
                      <a:endParaRPr lang="en-US" sz="120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17145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5445" algn="l"/>
                          <a:tab pos="499745" algn="l"/>
                        </a:tabLst>
                      </a:pPr>
                      <a:r>
                        <a:rPr lang="en-US" sz="120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36</a:t>
                      </a:r>
                      <a:endParaRPr lang="en-US" sz="120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solidFill>
                          <a:schemeClr val="bg1"/>
                        </a:solidFill>
                        <a:latin typeface="Arial Narrow"/>
                        <a:ea typeface="Times New Roman"/>
                        <a:cs typeface="Calibri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ORCHARD TERRACE ESTATES LLC</a:t>
                      </a:r>
                      <a:endParaRPr lang="en-US" sz="1200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15367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19</a:t>
                      </a:r>
                      <a:endParaRPr lang="en-US" sz="120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44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NATIONAL ASSET MANAGEMENT GROUP</a:t>
                      </a:r>
                      <a:endParaRPr lang="en-US" sz="120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17145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5445" algn="l"/>
                          <a:tab pos="499745" algn="l"/>
                        </a:tabLst>
                      </a:pPr>
                      <a:r>
                        <a:rPr lang="en-US" sz="120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34</a:t>
                      </a:r>
                      <a:endParaRPr lang="en-US" sz="120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solidFill>
                          <a:schemeClr val="bg1"/>
                        </a:solidFill>
                        <a:latin typeface="Arial Narrow"/>
                        <a:ea typeface="Times New Roman"/>
                        <a:cs typeface="Calibri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ASSET MANAGEMENT &amp; INVESTMENTS LLC</a:t>
                      </a:r>
                      <a:endParaRPr lang="en-US" sz="120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15367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16</a:t>
                      </a:r>
                      <a:endParaRPr lang="en-US" sz="120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44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BIRKHOLZ JOHN</a:t>
                      </a:r>
                      <a:endParaRPr lang="en-US" sz="120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17145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5445" algn="l"/>
                          <a:tab pos="499745" algn="l"/>
                        </a:tabLst>
                      </a:pPr>
                      <a:r>
                        <a:rPr lang="en-US" sz="120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33</a:t>
                      </a:r>
                      <a:endParaRPr lang="en-US" sz="120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solidFill>
                          <a:schemeClr val="bg1"/>
                        </a:solidFill>
                        <a:latin typeface="Arial Narrow"/>
                        <a:ea typeface="Times New Roman"/>
                        <a:cs typeface="Calibri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CSF ENTERPRISES LLC</a:t>
                      </a:r>
                      <a:endParaRPr lang="en-US" sz="1200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15367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16</a:t>
                      </a:r>
                      <a:endParaRPr lang="en-US" sz="120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44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PROPERTY ACQUISITIONS INVESTMENTS LLC</a:t>
                      </a:r>
                      <a:endParaRPr lang="en-US" sz="120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17145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5445" algn="l"/>
                          <a:tab pos="499745" algn="l"/>
                        </a:tabLst>
                      </a:pPr>
                      <a:r>
                        <a:rPr lang="en-US" sz="120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32</a:t>
                      </a:r>
                      <a:endParaRPr lang="en-US" sz="120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solidFill>
                          <a:schemeClr val="bg1"/>
                        </a:solidFill>
                        <a:latin typeface="Arial Narrow"/>
                        <a:ea typeface="Times New Roman"/>
                        <a:cs typeface="Calibri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KIDDER PROPERTIES LLC</a:t>
                      </a:r>
                      <a:endParaRPr lang="en-US" sz="120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15367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15</a:t>
                      </a:r>
                      <a:endParaRPr lang="en-US" sz="120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44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MORRIS ROYCE</a:t>
                      </a:r>
                      <a:endParaRPr lang="en-US" sz="120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17145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5445" algn="l"/>
                          <a:tab pos="499745" algn="l"/>
                        </a:tabLst>
                      </a:pPr>
                      <a:r>
                        <a:rPr lang="en-US" sz="120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32</a:t>
                      </a:r>
                      <a:endParaRPr lang="en-US" sz="120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solidFill>
                          <a:schemeClr val="bg1"/>
                        </a:solidFill>
                        <a:latin typeface="Arial Narrow"/>
                        <a:ea typeface="Times New Roman"/>
                        <a:cs typeface="Calibri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HYC FINANCIAL LLC</a:t>
                      </a:r>
                      <a:endParaRPr lang="en-US" sz="1200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15367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14</a:t>
                      </a:r>
                      <a:endParaRPr lang="en-US" sz="120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44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HABITAT FOR HUMANITY IN ATLANTA INC</a:t>
                      </a:r>
                      <a:endParaRPr lang="en-US" sz="120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17145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5445" algn="l"/>
                          <a:tab pos="499745" algn="l"/>
                        </a:tabLst>
                      </a:pPr>
                      <a:r>
                        <a:rPr lang="en-US" sz="120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31</a:t>
                      </a:r>
                      <a:endParaRPr lang="en-US" sz="120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solidFill>
                          <a:schemeClr val="bg1"/>
                        </a:solidFill>
                        <a:latin typeface="Arial Narrow"/>
                        <a:ea typeface="Times New Roman"/>
                        <a:cs typeface="Calibri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STONECREST INCOME &amp; OPPORTUNITY FUND </a:t>
                      </a:r>
                      <a:endParaRPr lang="en-US" sz="1200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15367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14</a:t>
                      </a:r>
                      <a:endParaRPr lang="en-US" sz="120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44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SOUTHERN DEVELOPMENT HOLDINGS GROUP </a:t>
                      </a:r>
                      <a:endParaRPr lang="en-US" sz="1200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17145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5445" algn="l"/>
                          <a:tab pos="499745" algn="l"/>
                        </a:tabLs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30</a:t>
                      </a:r>
                      <a:endParaRPr lang="en-US" sz="1200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solidFill>
                          <a:schemeClr val="bg1"/>
                        </a:solidFill>
                        <a:latin typeface="Arial Narrow"/>
                        <a:ea typeface="Times New Roman"/>
                        <a:cs typeface="Calibri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AFFORDABLE HOUSING ASSISTANCE INC</a:t>
                      </a:r>
                      <a:endParaRPr lang="en-US" sz="120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15367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13</a:t>
                      </a:r>
                      <a:endParaRPr lang="en-US" sz="120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44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GRINMARD GROUP INC</a:t>
                      </a:r>
                      <a:endParaRPr lang="en-US" sz="120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17145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5445" algn="l"/>
                          <a:tab pos="499745" algn="l"/>
                        </a:tabLst>
                      </a:pPr>
                      <a:r>
                        <a:rPr lang="en-US" sz="120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30</a:t>
                      </a:r>
                      <a:endParaRPr lang="en-US" sz="120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solidFill>
                          <a:schemeClr val="bg1"/>
                        </a:solidFill>
                        <a:latin typeface="Arial Narrow"/>
                        <a:ea typeface="Times New Roman"/>
                        <a:cs typeface="Calibri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ELEVON PROPERTIES LLC</a:t>
                      </a:r>
                      <a:endParaRPr lang="en-US" sz="1200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15367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13</a:t>
                      </a:r>
                      <a:endParaRPr lang="en-US" sz="120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44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SB HOLDINGS LLC</a:t>
                      </a:r>
                      <a:endParaRPr lang="en-US" sz="120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17145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5445" algn="l"/>
                          <a:tab pos="499745" algn="l"/>
                        </a:tabLst>
                      </a:pPr>
                      <a:r>
                        <a:rPr lang="en-US" sz="120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28</a:t>
                      </a:r>
                      <a:endParaRPr lang="en-US" sz="120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solidFill>
                          <a:schemeClr val="bg1"/>
                        </a:solidFill>
                        <a:latin typeface="Arial Narrow"/>
                        <a:ea typeface="Times New Roman"/>
                        <a:cs typeface="Calibri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REVITALIZE DEVELOPMENT LLC</a:t>
                      </a:r>
                      <a:endParaRPr lang="en-US" sz="1200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15367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13</a:t>
                      </a:r>
                      <a:endParaRPr lang="en-US" sz="1200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4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2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2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solidFill>
                          <a:schemeClr val="bg1"/>
                        </a:solidFill>
                        <a:latin typeface="Arial Narrow"/>
                        <a:ea typeface="Times New Roman"/>
                        <a:cs typeface="Calibri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solidFill>
                          <a:schemeClr val="bg1"/>
                        </a:solidFill>
                        <a:latin typeface="Arial Narrow"/>
                        <a:ea typeface="Times New Roman"/>
                        <a:cs typeface="Calibri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15367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solidFill>
                          <a:schemeClr val="bg1"/>
                        </a:solidFill>
                        <a:latin typeface="Arial Narrow"/>
                        <a:ea typeface="Times New Roman"/>
                        <a:cs typeface="Calibri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091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smtClean="0">
                          <a:solidFill>
                            <a:srgbClr val="FFFF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Market share of top 10 (of all likely investors):</a:t>
                      </a:r>
                      <a:endParaRPr lang="en-US" sz="12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99695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smtClean="0">
                          <a:solidFill>
                            <a:srgbClr val="FFFF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9.9%</a:t>
                      </a:r>
                      <a:endParaRPr lang="en-US" sz="1200" b="1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>
                        <a:solidFill>
                          <a:srgbClr val="FFFF00"/>
                        </a:solidFill>
                        <a:latin typeface="Arial Narrow"/>
                        <a:ea typeface="Times New Roman"/>
                        <a:cs typeface="Calibri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smtClean="0">
                          <a:solidFill>
                            <a:srgbClr val="FFFF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Market share of top 10 (of all likely investors):</a:t>
                      </a:r>
                      <a:endParaRPr lang="en-US" sz="12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4572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smtClean="0">
                          <a:solidFill>
                            <a:srgbClr val="FFFF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12.2%</a:t>
                      </a:r>
                      <a:endParaRPr lang="en-US" sz="12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091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smtClean="0">
                          <a:solidFill>
                            <a:srgbClr val="FFFF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Market share of top 20 (of all likely investors):</a:t>
                      </a:r>
                      <a:endParaRPr lang="en-US" sz="12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99695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smtClean="0">
                          <a:solidFill>
                            <a:srgbClr val="FFFF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15.7%</a:t>
                      </a:r>
                      <a:endParaRPr lang="en-US" sz="12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>
                        <a:solidFill>
                          <a:srgbClr val="FFFF00"/>
                        </a:solidFill>
                        <a:latin typeface="Arial Narrow"/>
                        <a:ea typeface="Times New Roman"/>
                        <a:cs typeface="Calibri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smtClean="0">
                          <a:solidFill>
                            <a:srgbClr val="FFFF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Market share of top 20 (of all likely investors):</a:t>
                      </a:r>
                      <a:endParaRPr lang="en-US" sz="12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4572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FFFF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17.8%</a:t>
                      </a:r>
                      <a:endParaRPr lang="en-US" sz="12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40" marR="4904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9" descr="Figure_3tracts_Dec12_2012.t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4429" y="484908"/>
            <a:ext cx="4942884" cy="5943601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</p:pic>
      <p:sp>
        <p:nvSpPr>
          <p:cNvPr id="3" name="AutoShape 18"/>
          <p:cNvSpPr>
            <a:spLocks noChangeArrowheads="1"/>
          </p:cNvSpPr>
          <p:nvPr/>
        </p:nvSpPr>
        <p:spPr bwMode="auto">
          <a:xfrm>
            <a:off x="3715571" y="3080085"/>
            <a:ext cx="533400" cy="314325"/>
          </a:xfrm>
          <a:prstGeom prst="hexagon">
            <a:avLst>
              <a:gd name="adj" fmla="val 16432"/>
              <a:gd name="vf" fmla="val 11547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CBD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19"/>
          <p:cNvSpPr txBox="1">
            <a:spLocks noChangeArrowheads="1"/>
          </p:cNvSpPr>
          <p:nvPr/>
        </p:nvSpPr>
        <p:spPr bwMode="auto">
          <a:xfrm>
            <a:off x="3590150" y="3800521"/>
            <a:ext cx="604837" cy="2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9D9F5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63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5" name="Text Box 20"/>
          <p:cNvSpPr txBox="1">
            <a:spLocks noChangeArrowheads="1"/>
          </p:cNvSpPr>
          <p:nvPr/>
        </p:nvSpPr>
        <p:spPr bwMode="auto">
          <a:xfrm>
            <a:off x="2809555" y="3445407"/>
            <a:ext cx="604838" cy="2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09D9F5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60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6" name="Text Box 21"/>
          <p:cNvSpPr txBox="1">
            <a:spLocks noChangeArrowheads="1"/>
          </p:cNvSpPr>
          <p:nvPr/>
        </p:nvSpPr>
        <p:spPr bwMode="auto">
          <a:xfrm>
            <a:off x="2287823" y="4092194"/>
            <a:ext cx="604838" cy="2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548DD4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76.02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4017818" y="1039091"/>
            <a:ext cx="1233056" cy="99752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45720" tIns="0" rIns="4572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18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No DSF Units</a:t>
            </a: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18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LRI Tracts</a:t>
            </a: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18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MRI Tracts </a:t>
            </a: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18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HRI Tracts </a:t>
            </a: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18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VHRI Tracts</a:t>
            </a: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17"/>
          <p:cNvSpPr>
            <a:spLocks noChangeArrowheads="1"/>
          </p:cNvSpPr>
          <p:nvPr/>
        </p:nvSpPr>
        <p:spPr bwMode="auto">
          <a:xfrm>
            <a:off x="-40005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1" name="Rectangle 18"/>
          <p:cNvSpPr>
            <a:spLocks noChangeArrowheads="1"/>
          </p:cNvSpPr>
          <p:nvPr/>
        </p:nvSpPr>
        <p:spPr bwMode="auto">
          <a:xfrm>
            <a:off x="-400050" y="8277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2147455" y="3380510"/>
            <a:ext cx="2050472" cy="1177636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651164" y="401782"/>
            <a:ext cx="678872" cy="608214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5250873" y="2064327"/>
            <a:ext cx="678872" cy="4461163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5400000">
            <a:off x="3373583" y="3124200"/>
            <a:ext cx="526472" cy="608214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5400000">
            <a:off x="1849580" y="-907471"/>
            <a:ext cx="637311" cy="3144983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 rot="5400000">
            <a:off x="4883723" y="-1059872"/>
            <a:ext cx="249384" cy="3144983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 rot="5400000">
            <a:off x="5133109" y="810493"/>
            <a:ext cx="2105888" cy="1260763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 Box 22"/>
          <p:cNvSpPr txBox="1">
            <a:spLocks noChangeArrowheads="1"/>
          </p:cNvSpPr>
          <p:nvPr/>
        </p:nvSpPr>
        <p:spPr bwMode="auto">
          <a:xfrm>
            <a:off x="5389418" y="4787301"/>
            <a:ext cx="2992584" cy="830997"/>
          </a:xfrm>
          <a:prstGeom prst="rect">
            <a:avLst/>
          </a:prstGeom>
          <a:solidFill>
            <a:schemeClr val="accent3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Tract 60 =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Westview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 Narrow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Tract 63 = Pittsburgh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 Narrow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Tract 76.02 = Venetian Hills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347854" y="2161310"/>
            <a:ext cx="33943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Interviewing Investors Active on the South/Southwest Side</a:t>
            </a:r>
            <a:endParaRPr lang="en-US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745" name="Object 1"/>
          <p:cNvGraphicFramePr>
            <a:graphicFrameLocks noChangeAspect="1"/>
          </p:cNvGraphicFramePr>
          <p:nvPr/>
        </p:nvGraphicFramePr>
        <p:xfrm>
          <a:off x="457200" y="1311275"/>
          <a:ext cx="9601200" cy="7010400"/>
        </p:xfrm>
        <a:graphic>
          <a:graphicData uri="http://schemas.openxmlformats.org/presentationml/2006/ole">
            <p:oleObj spid="_x0000_s31745" name="Document" r:id="rId4" imgW="8238530" imgH="6000803" progId="Word.Document.12">
              <p:embed/>
            </p:oleObj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665018" y="484909"/>
            <a:ext cx="814647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solidFill>
                  <a:schemeClr val="bg1"/>
                </a:solidFill>
              </a:rPr>
              <a:t>Mallach’s</a:t>
            </a:r>
            <a:r>
              <a:rPr lang="en-US" sz="2000" b="1" dirty="0" smtClean="0">
                <a:solidFill>
                  <a:schemeClr val="bg1"/>
                </a:solidFill>
              </a:rPr>
              <a:t> Investor </a:t>
            </a:r>
            <a:r>
              <a:rPr lang="en-US" sz="2000" b="1" dirty="0" smtClean="0">
                <a:solidFill>
                  <a:schemeClr val="bg1"/>
                </a:solidFill>
              </a:rPr>
              <a:t>Types</a:t>
            </a:r>
          </a:p>
          <a:p>
            <a:r>
              <a:rPr lang="en-US" sz="2000" b="1" dirty="0" smtClean="0">
                <a:solidFill>
                  <a:schemeClr val="bg1"/>
                </a:solidFill>
              </a:rPr>
              <a:t>  -- Modified </a:t>
            </a:r>
            <a:r>
              <a:rPr lang="en-US" sz="2000" b="1" dirty="0" smtClean="0">
                <a:solidFill>
                  <a:schemeClr val="bg1"/>
                </a:solidFill>
              </a:rPr>
              <a:t>for Southwest/South </a:t>
            </a:r>
            <a:r>
              <a:rPr lang="en-US" sz="2000" b="1" dirty="0" smtClean="0">
                <a:solidFill>
                  <a:schemeClr val="bg1"/>
                </a:solidFill>
              </a:rPr>
              <a:t>Atlanta</a:t>
            </a:r>
          </a:p>
          <a:p>
            <a:endParaRPr lang="en-US" sz="2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43345" y="662004"/>
            <a:ext cx="8201891" cy="677108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</a:rPr>
              <a:t>Learning from conversations with Atlanta investors…</a:t>
            </a:r>
          </a:p>
          <a:p>
            <a:endParaRPr lang="en-US" b="1" dirty="0" smtClean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5800" y="1385456"/>
            <a:ext cx="7696200" cy="63771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2250" lvl="0" indent="-222250">
              <a:lnSpc>
                <a:spcPct val="85000"/>
              </a:lnSpc>
              <a:spcAft>
                <a:spcPts val="2400"/>
              </a:spcAft>
              <a:buSzPct val="122000"/>
              <a:buFont typeface="Arial" pitchFamily="34" charset="0"/>
              <a:buChar char="•"/>
            </a:pPr>
            <a:r>
              <a:rPr lang="en-US" sz="2200" b="1" dirty="0" smtClean="0">
                <a:solidFill>
                  <a:schemeClr val="bg1"/>
                </a:solidFill>
                <a:latin typeface="Arial Narrow" pitchFamily="34" charset="0"/>
              </a:rPr>
              <a:t>Acquisition factors: crime, vacancy, homeownership rates</a:t>
            </a:r>
          </a:p>
          <a:p>
            <a:pPr marL="222250" lvl="0" indent="-222250">
              <a:lnSpc>
                <a:spcPct val="85000"/>
              </a:lnSpc>
              <a:spcAft>
                <a:spcPts val="2400"/>
              </a:spcAft>
              <a:buSzPct val="122000"/>
              <a:buFont typeface="Arial" pitchFamily="34" charset="0"/>
              <a:buChar char="•"/>
            </a:pPr>
            <a:r>
              <a:rPr lang="en-US" sz="2200" b="1" dirty="0" smtClean="0">
                <a:solidFill>
                  <a:schemeClr val="bg1"/>
                </a:solidFill>
                <a:latin typeface="Arial Narrow" pitchFamily="34" charset="0"/>
              </a:rPr>
              <a:t>All-cash financing typical</a:t>
            </a:r>
          </a:p>
          <a:p>
            <a:pPr marL="234950" lvl="0" indent="-234950">
              <a:lnSpc>
                <a:spcPct val="85000"/>
              </a:lnSpc>
              <a:spcAft>
                <a:spcPts val="2400"/>
              </a:spcAft>
              <a:buSzPct val="115000"/>
              <a:buFont typeface="Arial" pitchFamily="34" charset="0"/>
              <a:buChar char="•"/>
            </a:pPr>
            <a:r>
              <a:rPr lang="en-US" sz="2200" b="1" dirty="0" smtClean="0">
                <a:solidFill>
                  <a:schemeClr val="bg1"/>
                </a:solidFill>
                <a:latin typeface="Arial Narrow" pitchFamily="34" charset="0"/>
              </a:rPr>
              <a:t>In lower-income neighborhoods, investors generally preferred Housing Choice Vouchers (HCVs) -- stability of the rental stream</a:t>
            </a:r>
          </a:p>
          <a:p>
            <a:pPr marL="234950" lvl="0" indent="-234950">
              <a:lnSpc>
                <a:spcPct val="85000"/>
              </a:lnSpc>
              <a:spcAft>
                <a:spcPts val="2400"/>
              </a:spcAft>
              <a:buSzPct val="115000"/>
              <a:buFont typeface="Arial" pitchFamily="34" charset="0"/>
              <a:buChar char="•"/>
            </a:pPr>
            <a:r>
              <a:rPr lang="en-US" sz="2200" b="1" dirty="0" smtClean="0">
                <a:solidFill>
                  <a:schemeClr val="bg1"/>
                </a:solidFill>
                <a:latin typeface="Arial Narrow" pitchFamily="34" charset="0"/>
              </a:rPr>
              <a:t>Problems with property managers; some vertically integrate; others try to align incentives and use close oversight</a:t>
            </a:r>
          </a:p>
          <a:p>
            <a:pPr marL="234950" lvl="0" indent="-234950">
              <a:lnSpc>
                <a:spcPct val="85000"/>
              </a:lnSpc>
              <a:spcAft>
                <a:spcPts val="2400"/>
              </a:spcAft>
              <a:buSzPct val="115000"/>
              <a:buFont typeface="Arial" pitchFamily="34" charset="0"/>
              <a:buChar char="•"/>
            </a:pPr>
            <a:r>
              <a:rPr lang="en-US" sz="2200" b="1" dirty="0" smtClean="0">
                <a:solidFill>
                  <a:schemeClr val="bg1"/>
                </a:solidFill>
                <a:latin typeface="Arial Narrow" pitchFamily="34" charset="0"/>
              </a:rPr>
              <a:t>Investors did not complain about excessive code enforcement; lack of enforcement as a major problem</a:t>
            </a:r>
          </a:p>
          <a:p>
            <a:pPr marL="234950" indent="-234950">
              <a:lnSpc>
                <a:spcPct val="85000"/>
              </a:lnSpc>
              <a:spcAft>
                <a:spcPts val="2400"/>
              </a:spcAft>
              <a:buSzPct val="115000"/>
              <a:buFont typeface="Arial" pitchFamily="34" charset="0"/>
              <a:buChar char="•"/>
            </a:pPr>
            <a:r>
              <a:rPr lang="en-US" sz="2200" b="1" dirty="0" smtClean="0">
                <a:solidFill>
                  <a:schemeClr val="bg1"/>
                </a:solidFill>
                <a:latin typeface="Arial Narrow" pitchFamily="34" charset="0"/>
              </a:rPr>
              <a:t>Larger investors appeared to be generally avoiding “distressed” neighborhoods</a:t>
            </a:r>
          </a:p>
          <a:p>
            <a:pPr marL="457200" indent="-222250">
              <a:spcAft>
                <a:spcPts val="1800"/>
              </a:spcAft>
              <a:buSzPct val="122000"/>
            </a:pPr>
            <a:endParaRPr lang="en-US" sz="2200" b="1" dirty="0" smtClean="0">
              <a:solidFill>
                <a:schemeClr val="bg1"/>
              </a:solidFill>
              <a:latin typeface="Arial Narrow" pitchFamily="34" charset="0"/>
            </a:endParaRPr>
          </a:p>
          <a:p>
            <a:pPr marL="457200" lvl="0" indent="-222250">
              <a:spcAft>
                <a:spcPts val="1800"/>
              </a:spcAft>
              <a:buSzPct val="122000"/>
            </a:pPr>
            <a:endParaRPr lang="en-US" sz="2200" b="1" dirty="0" smtClean="0">
              <a:solidFill>
                <a:schemeClr val="bg1"/>
              </a:solidFill>
              <a:latin typeface="Arial Narrow" pitchFamily="34" charset="0"/>
            </a:endParaRPr>
          </a:p>
          <a:p>
            <a:pPr>
              <a:spcAft>
                <a:spcPts val="1800"/>
              </a:spcAft>
              <a:buSzPct val="122000"/>
            </a:pPr>
            <a:endParaRPr lang="en-US" sz="22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049711938"/>
              </p:ext>
            </p:extLst>
          </p:nvPr>
        </p:nvGraphicFramePr>
        <p:xfrm>
          <a:off x="557392" y="700165"/>
          <a:ext cx="8021413" cy="56083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586011"/>
                <a:gridCol w="1586011"/>
                <a:gridCol w="1586011"/>
                <a:gridCol w="1614334"/>
                <a:gridCol w="1649046"/>
              </a:tblGrid>
              <a:tr h="409901">
                <a:tc>
                  <a:txBody>
                    <a:bodyPr/>
                    <a:lstStyle/>
                    <a:p>
                      <a:endParaRPr lang="en-US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 Narrow" pitchFamily="34" charset="0"/>
                        </a:rPr>
                        <a:t>Atlanta</a:t>
                      </a:r>
                      <a:endParaRPr lang="en-US" sz="2400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 Narrow" pitchFamily="34" charset="0"/>
                        </a:rPr>
                        <a:t>Cleveland</a:t>
                      </a:r>
                      <a:endParaRPr lang="en-US" sz="2400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 Narrow" pitchFamily="34" charset="0"/>
                        </a:rPr>
                        <a:t>Las Vegas</a:t>
                      </a:r>
                      <a:endParaRPr lang="en-US" sz="2400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 Narrow" pitchFamily="34" charset="0"/>
                        </a:rPr>
                        <a:t>Boston</a:t>
                      </a:r>
                      <a:endParaRPr lang="en-US" sz="24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73197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 Narrow" pitchFamily="34" charset="0"/>
                        </a:rPr>
                        <a:t>Typical</a:t>
                      </a:r>
                      <a:r>
                        <a:rPr lang="en-US" sz="1600" b="1" baseline="0" dirty="0" smtClean="0">
                          <a:latin typeface="Arial Narrow" pitchFamily="34" charset="0"/>
                        </a:rPr>
                        <a:t> </a:t>
                      </a:r>
                    </a:p>
                    <a:p>
                      <a:r>
                        <a:rPr lang="en-US" sz="1600" b="1" dirty="0" smtClean="0">
                          <a:latin typeface="Arial Narrow" pitchFamily="34" charset="0"/>
                        </a:rPr>
                        <a:t>All-In</a:t>
                      </a:r>
                      <a:r>
                        <a:rPr lang="en-US" sz="1600" b="1" baseline="0" dirty="0" smtClean="0">
                          <a:latin typeface="Arial Narrow" pitchFamily="34" charset="0"/>
                        </a:rPr>
                        <a:t> Costs</a:t>
                      </a:r>
                      <a:endParaRPr lang="en-US" sz="1600" b="1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 Narrow" pitchFamily="34" charset="0"/>
                        </a:rPr>
                        <a:t>Under</a:t>
                      </a:r>
                      <a:r>
                        <a:rPr lang="en-US" sz="1600" baseline="0" dirty="0" smtClean="0">
                          <a:latin typeface="Arial Narrow" pitchFamily="34" charset="0"/>
                        </a:rPr>
                        <a:t> $75k</a:t>
                      </a:r>
                      <a:endParaRPr lang="en-US" sz="1600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 Narrow" pitchFamily="34" charset="0"/>
                        </a:rPr>
                        <a:t>Under $50k, often less</a:t>
                      </a:r>
                      <a:endParaRPr lang="en-US" sz="1600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 Narrow" pitchFamily="34" charset="0"/>
                        </a:rPr>
                        <a:t>Under </a:t>
                      </a:r>
                    </a:p>
                    <a:p>
                      <a:r>
                        <a:rPr lang="en-US" sz="1600" dirty="0" smtClean="0">
                          <a:latin typeface="Arial Narrow" pitchFamily="34" charset="0"/>
                        </a:rPr>
                        <a:t>$150-200k</a:t>
                      </a:r>
                    </a:p>
                    <a:p>
                      <a:endParaRPr lang="en-US" sz="1200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 Narrow" pitchFamily="34" charset="0"/>
                        </a:rPr>
                        <a:t>Over $150k</a:t>
                      </a:r>
                      <a:endParaRPr lang="en-US" sz="16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73197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 Narrow" pitchFamily="34" charset="0"/>
                        </a:rPr>
                        <a:t>Investor Characteristics</a:t>
                      </a:r>
                      <a:endParaRPr lang="en-US" sz="1600" b="1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 Narrow" pitchFamily="34" charset="0"/>
                        </a:rPr>
                        <a:t>Mostly small; occasional bulk</a:t>
                      </a:r>
                      <a:r>
                        <a:rPr lang="en-US" sz="1600" baseline="0" dirty="0" smtClean="0">
                          <a:latin typeface="Arial Narrow" pitchFamily="34" charset="0"/>
                        </a:rPr>
                        <a:t> buying</a:t>
                      </a:r>
                      <a:endParaRPr lang="en-US" sz="1600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 Narrow" pitchFamily="34" charset="0"/>
                        </a:rPr>
                        <a:t>Mostly</a:t>
                      </a:r>
                      <a:r>
                        <a:rPr lang="en-US" sz="1600" baseline="0" dirty="0" smtClean="0">
                          <a:latin typeface="Arial Narrow" pitchFamily="34" charset="0"/>
                        </a:rPr>
                        <a:t> small</a:t>
                      </a:r>
                      <a:r>
                        <a:rPr lang="en-US" sz="1600" dirty="0" smtClean="0">
                          <a:latin typeface="Arial Narrow" pitchFamily="34" charset="0"/>
                        </a:rPr>
                        <a:t>; some bulk buying</a:t>
                      </a:r>
                      <a:endParaRPr lang="en-US" sz="1600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 Narrow" pitchFamily="34" charset="0"/>
                        </a:rPr>
                        <a:t>Mostly small, many foreign</a:t>
                      </a:r>
                      <a:r>
                        <a:rPr lang="en-US" sz="1600" baseline="0" dirty="0" smtClean="0">
                          <a:latin typeface="Arial Narrow" pitchFamily="34" charset="0"/>
                        </a:rPr>
                        <a:t> investors</a:t>
                      </a:r>
                      <a:endParaRPr lang="en-US" sz="1600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 Narrow" pitchFamily="34" charset="0"/>
                        </a:rPr>
                        <a:t>Local investors;</a:t>
                      </a:r>
                      <a:r>
                        <a:rPr lang="en-US" sz="1600" baseline="0" dirty="0" smtClean="0">
                          <a:latin typeface="Arial Narrow" pitchFamily="34" charset="0"/>
                        </a:rPr>
                        <a:t> s</a:t>
                      </a:r>
                      <a:r>
                        <a:rPr lang="en-US" sz="1600" dirty="0" smtClean="0">
                          <a:latin typeface="Arial Narrow" pitchFamily="34" charset="0"/>
                        </a:rPr>
                        <a:t>omewhat</a:t>
                      </a:r>
                      <a:r>
                        <a:rPr lang="en-US" sz="1600" baseline="0" dirty="0" smtClean="0">
                          <a:latin typeface="Arial Narrow" pitchFamily="34" charset="0"/>
                        </a:rPr>
                        <a:t> </a:t>
                      </a:r>
                      <a:r>
                        <a:rPr lang="en-US" sz="1600" dirty="0" smtClean="0">
                          <a:latin typeface="Arial Narrow" pitchFamily="34" charset="0"/>
                        </a:rPr>
                        <a:t>more concentrated</a:t>
                      </a:r>
                    </a:p>
                    <a:p>
                      <a:endParaRPr lang="en-US" sz="12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73197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 Narrow" pitchFamily="34" charset="0"/>
                        </a:rPr>
                        <a:t>Investor</a:t>
                      </a:r>
                      <a:r>
                        <a:rPr lang="en-US" sz="1600" b="1" baseline="0" dirty="0" smtClean="0">
                          <a:latin typeface="Arial Narrow" pitchFamily="34" charset="0"/>
                        </a:rPr>
                        <a:t> Strategies</a:t>
                      </a:r>
                      <a:endParaRPr lang="en-US" sz="1600" b="1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 Narrow" pitchFamily="34" charset="0"/>
                        </a:rPr>
                        <a:t>Switched from flipping</a:t>
                      </a:r>
                      <a:r>
                        <a:rPr lang="en-US" sz="1600" baseline="0" dirty="0" smtClean="0">
                          <a:latin typeface="Arial Narrow" pitchFamily="34" charset="0"/>
                        </a:rPr>
                        <a:t> to buy-to-rent</a:t>
                      </a:r>
                      <a:endParaRPr lang="en-US" sz="1600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 Narrow" pitchFamily="34" charset="0"/>
                        </a:rPr>
                        <a:t>Flipping</a:t>
                      </a:r>
                      <a:r>
                        <a:rPr lang="en-US" sz="1600" baseline="0" dirty="0" smtClean="0">
                          <a:latin typeface="Arial Narrow" pitchFamily="34" charset="0"/>
                        </a:rPr>
                        <a:t>; little buy-to-rent</a:t>
                      </a:r>
                      <a:endParaRPr lang="en-US" sz="1600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 Narrow" pitchFamily="34" charset="0"/>
                        </a:rPr>
                        <a:t>Buy-to-rent dominant</a:t>
                      </a:r>
                      <a:endParaRPr lang="en-US" sz="1600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 Narrow" pitchFamily="34" charset="0"/>
                        </a:rPr>
                        <a:t>Buy</a:t>
                      </a:r>
                      <a:r>
                        <a:rPr lang="en-US" sz="1600" baseline="0" dirty="0" smtClean="0">
                          <a:latin typeface="Arial Narrow" pitchFamily="34" charset="0"/>
                        </a:rPr>
                        <a:t>-to-rent; higher prices may lead to quicker exits</a:t>
                      </a:r>
                    </a:p>
                    <a:p>
                      <a:endParaRPr lang="en-US" sz="16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73197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 Narrow" pitchFamily="34" charset="0"/>
                        </a:rPr>
                        <a:t>Rehab Activity</a:t>
                      </a:r>
                      <a:endParaRPr lang="en-US" sz="1600" b="1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 Narrow" pitchFamily="34" charset="0"/>
                        </a:rPr>
                        <a:t>HCVs important advantage in buy-to-rent, allow for more rehab</a:t>
                      </a:r>
                      <a:endParaRPr lang="en-US" sz="1600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 Narrow" pitchFamily="34" charset="0"/>
                        </a:rPr>
                        <a:t>More than</a:t>
                      </a:r>
                      <a:r>
                        <a:rPr lang="en-US" sz="1600" baseline="0" dirty="0" smtClean="0">
                          <a:latin typeface="Arial Narrow" pitchFamily="34" charset="0"/>
                        </a:rPr>
                        <a:t> </a:t>
                      </a:r>
                      <a:r>
                        <a:rPr lang="en-US" sz="1600" dirty="0" smtClean="0">
                          <a:latin typeface="Arial Narrow" pitchFamily="34" charset="0"/>
                        </a:rPr>
                        <a:t>minimal</a:t>
                      </a:r>
                      <a:r>
                        <a:rPr lang="en-US" sz="1600" baseline="0" dirty="0" smtClean="0">
                          <a:latin typeface="Arial Narrow" pitchFamily="34" charset="0"/>
                        </a:rPr>
                        <a:t> rehab requires subsidy</a:t>
                      </a:r>
                      <a:endParaRPr lang="en-US" sz="1600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 Narrow" pitchFamily="34" charset="0"/>
                        </a:rPr>
                        <a:t>Newer stock</a:t>
                      </a:r>
                      <a:r>
                        <a:rPr lang="en-US" sz="1600" baseline="0" dirty="0" smtClean="0">
                          <a:latin typeface="Arial Narrow" pitchFamily="34" charset="0"/>
                        </a:rPr>
                        <a:t> requires less </a:t>
                      </a:r>
                    </a:p>
                    <a:p>
                      <a:r>
                        <a:rPr lang="en-US" sz="1600" baseline="0" dirty="0" smtClean="0">
                          <a:latin typeface="Arial Narrow" pitchFamily="34" charset="0"/>
                        </a:rPr>
                        <a:t>rehab</a:t>
                      </a:r>
                      <a:endParaRPr lang="en-US" sz="1600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 Narrow" pitchFamily="34" charset="0"/>
                        </a:rPr>
                        <a:t>Routine substantial rehab</a:t>
                      </a:r>
                      <a:r>
                        <a:rPr lang="en-US" sz="1600" baseline="0" dirty="0" smtClean="0">
                          <a:latin typeface="Arial Narrow" pitchFamily="34" charset="0"/>
                        </a:rPr>
                        <a:t> </a:t>
                      </a:r>
                      <a:r>
                        <a:rPr lang="en-US" sz="1600" dirty="0" smtClean="0">
                          <a:latin typeface="Arial Narrow" pitchFamily="34" charset="0"/>
                        </a:rPr>
                        <a:t>when</a:t>
                      </a:r>
                      <a:r>
                        <a:rPr lang="en-US" sz="1600" baseline="0" dirty="0" smtClean="0">
                          <a:latin typeface="Arial Narrow" pitchFamily="34" charset="0"/>
                        </a:rPr>
                        <a:t> property in poor condition</a:t>
                      </a:r>
                    </a:p>
                    <a:p>
                      <a:endParaRPr lang="en-US" sz="12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73197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 Narrow" pitchFamily="34" charset="0"/>
                        </a:rPr>
                        <a:t>Financing</a:t>
                      </a:r>
                      <a:endParaRPr lang="en-US" sz="1600" b="1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 Narrow" pitchFamily="34" charset="0"/>
                        </a:rPr>
                        <a:t>Mostly</a:t>
                      </a:r>
                      <a:r>
                        <a:rPr lang="en-US" sz="1600" baseline="0" dirty="0" smtClean="0">
                          <a:latin typeface="Arial Narrow" pitchFamily="34" charset="0"/>
                        </a:rPr>
                        <a:t> cash</a:t>
                      </a:r>
                      <a:endParaRPr lang="en-US" sz="1600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 Narrow" pitchFamily="34" charset="0"/>
                        </a:rPr>
                        <a:t>Mostly cash</a:t>
                      </a:r>
                      <a:endParaRPr lang="en-US" sz="1600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 Narrow" pitchFamily="34" charset="0"/>
                        </a:rPr>
                        <a:t>Mostly cash</a:t>
                      </a:r>
                      <a:endParaRPr lang="en-US" sz="1600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 Narrow" pitchFamily="34" charset="0"/>
                        </a:rPr>
                        <a:t>Cash common but also hard money; refinancing</a:t>
                      </a:r>
                      <a:r>
                        <a:rPr lang="en-US" sz="1600" baseline="0" dirty="0" smtClean="0">
                          <a:latin typeface="Arial Narrow" pitchFamily="34" charset="0"/>
                        </a:rPr>
                        <a:t> via </a:t>
                      </a:r>
                      <a:r>
                        <a:rPr lang="en-US" sz="1600" dirty="0" smtClean="0">
                          <a:latin typeface="Arial Narrow" pitchFamily="34" charset="0"/>
                        </a:rPr>
                        <a:t>community</a:t>
                      </a:r>
                      <a:r>
                        <a:rPr lang="en-US" sz="1600" baseline="0" dirty="0" smtClean="0">
                          <a:latin typeface="Arial Narrow" pitchFamily="34" charset="0"/>
                        </a:rPr>
                        <a:t> banks</a:t>
                      </a:r>
                      <a:endParaRPr lang="en-US" sz="16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142" y="666391"/>
            <a:ext cx="7696200" cy="40011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</a:rPr>
              <a:t>Lessons for Practice and Policy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00545" y="1385454"/>
            <a:ext cx="7565537" cy="62016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2250" lvl="0" indent="-222250">
              <a:lnSpc>
                <a:spcPct val="85000"/>
              </a:lnSpc>
              <a:spcAft>
                <a:spcPts val="2400"/>
              </a:spcAft>
              <a:buSzPct val="140000"/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bg1"/>
                </a:solidFill>
                <a:latin typeface="Arial Narrow" pitchFamily="34" charset="0"/>
              </a:rPr>
              <a:t>Investor behavior fluid – function of market conditions</a:t>
            </a:r>
          </a:p>
          <a:p>
            <a:pPr marL="234950" lvl="0" indent="-234950">
              <a:lnSpc>
                <a:spcPct val="85000"/>
              </a:lnSpc>
              <a:spcAft>
                <a:spcPts val="2400"/>
              </a:spcAft>
              <a:buSzPct val="140000"/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bg1"/>
                </a:solidFill>
                <a:latin typeface="Arial Narrow" pitchFamily="34" charset="0"/>
              </a:rPr>
              <a:t>NSP-type/gut rehab generally not viewed as sustainable for buy-to-rent; standards and cost-structures must be realistic and sustainable</a:t>
            </a:r>
          </a:p>
          <a:p>
            <a:pPr marL="234950" lvl="0" indent="-234950">
              <a:lnSpc>
                <a:spcPct val="85000"/>
              </a:lnSpc>
              <a:spcAft>
                <a:spcPts val="2400"/>
              </a:spcAft>
              <a:buSzPct val="140000"/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bg1"/>
                </a:solidFill>
                <a:latin typeface="Arial Narrow" pitchFamily="34" charset="0"/>
              </a:rPr>
              <a:t>Housing and vacant property code and enforcement provide critical context for local investor behavior</a:t>
            </a:r>
          </a:p>
          <a:p>
            <a:pPr marL="222250" lvl="0" indent="-222250">
              <a:lnSpc>
                <a:spcPct val="85000"/>
              </a:lnSpc>
              <a:spcAft>
                <a:spcPts val="600"/>
              </a:spcAft>
              <a:buSzPct val="140000"/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bg1"/>
                </a:solidFill>
                <a:latin typeface="Arial Narrow" pitchFamily="34" charset="0"/>
              </a:rPr>
              <a:t>In </a:t>
            </a:r>
            <a:r>
              <a:rPr lang="en-US" sz="2000" b="1" dirty="0" smtClean="0">
                <a:solidFill>
                  <a:schemeClr val="bg1"/>
                </a:solidFill>
                <a:latin typeface="Arial Narrow" pitchFamily="34" charset="0"/>
              </a:rPr>
              <a:t>lower-income neighborhoods, </a:t>
            </a:r>
            <a:r>
              <a:rPr lang="en-US" sz="2000" b="1" dirty="0" smtClean="0">
                <a:solidFill>
                  <a:schemeClr val="bg1"/>
                </a:solidFill>
                <a:latin typeface="Arial Narrow" pitchFamily="34" charset="0"/>
              </a:rPr>
              <a:t>substantial rehab for buy-to-rent not always feasible without subsidy (e.g., </a:t>
            </a:r>
            <a:r>
              <a:rPr lang="en-US" sz="2000" b="1" dirty="0" smtClean="0">
                <a:solidFill>
                  <a:schemeClr val="bg1"/>
                </a:solidFill>
                <a:latin typeface="Arial Narrow" pitchFamily="34" charset="0"/>
              </a:rPr>
              <a:t>HCV)</a:t>
            </a:r>
          </a:p>
          <a:p>
            <a:pPr marL="679450" lvl="1" indent="-222250">
              <a:lnSpc>
                <a:spcPct val="85000"/>
              </a:lnSpc>
              <a:spcAft>
                <a:spcPts val="600"/>
              </a:spcAft>
              <a:buSzPct val="140000"/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bg1"/>
                </a:solidFill>
                <a:latin typeface="Arial Narrow" pitchFamily="34" charset="0"/>
              </a:rPr>
              <a:t>Need for new sources of </a:t>
            </a:r>
            <a:r>
              <a:rPr lang="en-US" sz="2000" b="1" dirty="0" smtClean="0">
                <a:solidFill>
                  <a:schemeClr val="bg1"/>
                </a:solidFill>
                <a:latin typeface="Arial Narrow" pitchFamily="34" charset="0"/>
              </a:rPr>
              <a:t>s</a:t>
            </a:r>
            <a:r>
              <a:rPr lang="en-US" sz="2000" b="1" dirty="0" smtClean="0">
                <a:solidFill>
                  <a:schemeClr val="bg1"/>
                </a:solidFill>
                <a:latin typeface="Arial Narrow" pitchFamily="34" charset="0"/>
              </a:rPr>
              <a:t>ustainable financing/subsidy?</a:t>
            </a:r>
          </a:p>
          <a:p>
            <a:pPr marL="679450" lvl="1" indent="-222250">
              <a:lnSpc>
                <a:spcPct val="85000"/>
              </a:lnSpc>
              <a:spcAft>
                <a:spcPts val="2400"/>
              </a:spcAft>
              <a:buSzPct val="140000"/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bg1"/>
                </a:solidFill>
                <a:latin typeface="Arial Narrow" pitchFamily="34" charset="0"/>
              </a:rPr>
              <a:t>N</a:t>
            </a:r>
            <a:r>
              <a:rPr lang="en-US" sz="2000" b="1" dirty="0" smtClean="0">
                <a:solidFill>
                  <a:schemeClr val="bg1"/>
                </a:solidFill>
                <a:latin typeface="Arial Narrow" pitchFamily="34" charset="0"/>
              </a:rPr>
              <a:t>eed </a:t>
            </a:r>
            <a:r>
              <a:rPr lang="en-US" sz="2000" b="1" dirty="0" smtClean="0">
                <a:solidFill>
                  <a:schemeClr val="bg1"/>
                </a:solidFill>
                <a:latin typeface="Arial Narrow" pitchFamily="34" charset="0"/>
              </a:rPr>
              <a:t>quality control/inspections</a:t>
            </a:r>
          </a:p>
          <a:p>
            <a:pPr marL="234950" lvl="0" indent="-234950">
              <a:lnSpc>
                <a:spcPct val="85000"/>
              </a:lnSpc>
              <a:spcAft>
                <a:spcPts val="2400"/>
              </a:spcAft>
              <a:buSzPct val="140000"/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bg1"/>
                </a:solidFill>
                <a:latin typeface="Arial Narrow" pitchFamily="34" charset="0"/>
              </a:rPr>
              <a:t>Need for partnerships/methods to bring institutional investors into distressed neighborhoods in responsible ways</a:t>
            </a:r>
          </a:p>
          <a:p>
            <a:pPr marL="457200" indent="-222250">
              <a:spcAft>
                <a:spcPts val="2400"/>
              </a:spcAft>
              <a:buSzPct val="122000"/>
              <a:buFont typeface="Arial" pitchFamily="34" charset="0"/>
              <a:buChar char="•"/>
            </a:pPr>
            <a:endParaRPr lang="en-US" sz="2000" dirty="0" smtClean="0">
              <a:solidFill>
                <a:schemeClr val="bg1"/>
              </a:solidFill>
              <a:latin typeface="Arial Narrow" pitchFamily="34" charset="0"/>
            </a:endParaRPr>
          </a:p>
          <a:p>
            <a:pPr marL="457200" lvl="0" indent="-222250">
              <a:spcAft>
                <a:spcPts val="2400"/>
              </a:spcAft>
              <a:buSzPct val="122000"/>
            </a:pPr>
            <a:endParaRPr lang="en-US" sz="2000" dirty="0" smtClean="0">
              <a:solidFill>
                <a:schemeClr val="bg1"/>
              </a:solidFill>
              <a:latin typeface="Arial Narrow" pitchFamily="34" charset="0"/>
            </a:endParaRPr>
          </a:p>
          <a:p>
            <a:pPr>
              <a:spcAft>
                <a:spcPts val="2400"/>
              </a:spcAft>
              <a:buSzPct val="122000"/>
            </a:pPr>
            <a:endParaRPr lang="en-US" sz="20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4351</TotalTime>
  <Words>1026</Words>
  <Application>Microsoft Office PowerPoint</Application>
  <PresentationFormat>On-screen Show (4:3)</PresentationFormat>
  <Paragraphs>256</Paragraphs>
  <Slides>9</Slides>
  <Notes>9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Aspect</vt:lpstr>
      <vt:lpstr>Microsoft Office Word Document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Dan</dc:creator>
  <cp:lastModifiedBy>Dan</cp:lastModifiedBy>
  <cp:revision>129</cp:revision>
  <cp:lastPrinted>2013-08-28T19:52:05Z</cp:lastPrinted>
  <dcterms:created xsi:type="dcterms:W3CDTF">2012-04-13T14:03:35Z</dcterms:created>
  <dcterms:modified xsi:type="dcterms:W3CDTF">2013-10-04T19:15:22Z</dcterms:modified>
</cp:coreProperties>
</file>