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380" y="-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2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7.6157199999999994E-2"/>
          <c:y val="0.126667"/>
          <c:w val="0.92384299999999997"/>
          <c:h val="0.8091669999999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Solds</c:v>
                </c:pt>
              </c:strCache>
            </c:strRef>
          </c:tx>
          <c:spPr>
            <a:gradFill flip="none" rotWithShape="1">
              <a:gsLst>
                <a:gs pos="0">
                  <a:srgbClr val="51A7F9"/>
                </a:gs>
                <a:gs pos="100000">
                  <a:srgbClr val="0365C0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AP 2015</c:v>
                </c:pt>
                <c:pt idx="1">
                  <c:v>AP 2014</c:v>
                </c:pt>
                <c:pt idx="2">
                  <c:v>AP 2013</c:v>
                </c:pt>
                <c:pt idx="3">
                  <c:v>AP 2012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17</c:v>
                </c:pt>
                <c:pt idx="2">
                  <c:v>11</c:v>
                </c:pt>
                <c:pt idx="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144713600"/>
        <c:axId val="144715136"/>
      </c:barChart>
      <c:catAx>
        <c:axId val="144713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4715136"/>
        <c:crosses val="autoZero"/>
        <c:auto val="1"/>
        <c:lblAlgn val="ctr"/>
        <c:lblOffset val="100"/>
        <c:noMultiLvlLbl val="1"/>
      </c:catAx>
      <c:valAx>
        <c:axId val="144715136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4713600"/>
        <c:crosses val="autoZero"/>
        <c:crossBetween val="between"/>
        <c:majorUnit val="4.5"/>
        <c:minorUnit val="2.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5.3472899999999997E-2"/>
          <c:y val="5.0000000000000001E-3"/>
          <c:w val="0.9"/>
          <c:h val="5.2499999999999998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sz="1000" b="0" i="0" u="none" strike="noStrike">
              <a:solidFill>
                <a:srgbClr val="000000"/>
              </a:solidFill>
              <a:effectLst/>
              <a:latin typeface="Helvetica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2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1092299999999999"/>
          <c:y val="4.3795599999999997E-2"/>
          <c:w val="0.88907700000000001"/>
          <c:h val="0.887135000000000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Solds</c:v>
                </c:pt>
              </c:strCache>
            </c:strRef>
          </c:tx>
          <c:spPr>
            <a:gradFill flip="none" rotWithShape="1">
              <a:gsLst>
                <a:gs pos="0">
                  <a:srgbClr val="51A7F9"/>
                </a:gs>
                <a:gs pos="100000">
                  <a:srgbClr val="0365C0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AP 2015</c:v>
                </c:pt>
                <c:pt idx="1">
                  <c:v>AP 2014</c:v>
                </c:pt>
                <c:pt idx="2">
                  <c:v>AP 2013</c:v>
                </c:pt>
                <c:pt idx="3">
                  <c:v>AP 2012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17</c:v>
                </c:pt>
                <c:pt idx="2">
                  <c:v>11</c:v>
                </c:pt>
                <c:pt idx="3">
                  <c:v>14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Ave Sales Price</c:v>
                </c:pt>
              </c:strCache>
            </c:strRef>
          </c:tx>
          <c:spPr>
            <a:gradFill flip="none" rotWithShape="1">
              <a:gsLst>
                <a:gs pos="0">
                  <a:srgbClr val="70BF41"/>
                </a:gs>
                <a:gs pos="100000">
                  <a:srgbClr val="00882B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AP 2015</c:v>
                </c:pt>
                <c:pt idx="1">
                  <c:v>AP 2014</c:v>
                </c:pt>
                <c:pt idx="2">
                  <c:v>AP 2013</c:v>
                </c:pt>
                <c:pt idx="3">
                  <c:v>AP 2012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123250</c:v>
                </c:pt>
                <c:pt idx="1">
                  <c:v>98602</c:v>
                </c:pt>
                <c:pt idx="2">
                  <c:v>65240</c:v>
                </c:pt>
                <c:pt idx="3">
                  <c:v>45111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DOM</c:v>
                </c:pt>
              </c:strCache>
            </c:strRef>
          </c:tx>
          <c:spPr>
            <a:gradFill flip="none" rotWithShape="1">
              <a:gsLst>
                <a:gs pos="0">
                  <a:srgbClr val="FBE12B"/>
                </a:gs>
                <a:gs pos="100000">
                  <a:srgbClr val="BE9A1A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AP 2015</c:v>
                </c:pt>
                <c:pt idx="1">
                  <c:v>AP 2014</c:v>
                </c:pt>
                <c:pt idx="2">
                  <c:v>AP 2013</c:v>
                </c:pt>
                <c:pt idx="3">
                  <c:v>AP 2012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52</c:v>
                </c:pt>
                <c:pt idx="1">
                  <c:v>65</c:v>
                </c:pt>
                <c:pt idx="2">
                  <c:v>63</c:v>
                </c:pt>
                <c:pt idx="3">
                  <c:v>155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44745600"/>
        <c:axId val="144747136"/>
      </c:barChart>
      <c:catAx>
        <c:axId val="144745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4747136"/>
        <c:crosses val="autoZero"/>
        <c:auto val="1"/>
        <c:lblAlgn val="ctr"/>
        <c:lblOffset val="100"/>
        <c:noMultiLvlLbl val="1"/>
      </c:catAx>
      <c:valAx>
        <c:axId val="144747136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4745600"/>
        <c:crosses val="autoZero"/>
        <c:crossBetween val="between"/>
        <c:majorUnit val="35000"/>
        <c:minorUnit val="1750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2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7.6157199999999994E-2"/>
          <c:y val="0.126667"/>
          <c:w val="0.92384299999999997"/>
          <c:h val="0.8091669999999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Solds</c:v>
                </c:pt>
              </c:strCache>
            </c:strRef>
          </c:tx>
          <c:spPr>
            <a:gradFill flip="none" rotWithShape="1">
              <a:gsLst>
                <a:gs pos="0">
                  <a:srgbClr val="51A7F9"/>
                </a:gs>
                <a:gs pos="100000">
                  <a:srgbClr val="0365C0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CH 2014</c:v>
                </c:pt>
                <c:pt idx="1">
                  <c:v>CH 2013</c:v>
                </c:pt>
                <c:pt idx="2">
                  <c:v>CH 2013</c:v>
                </c:pt>
                <c:pt idx="3">
                  <c:v>CH 2012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13</c:v>
                </c:pt>
                <c:pt idx="2">
                  <c:v>21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145581568"/>
        <c:axId val="145583104"/>
      </c:barChart>
      <c:catAx>
        <c:axId val="145581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5583104"/>
        <c:crosses val="autoZero"/>
        <c:auto val="1"/>
        <c:lblAlgn val="ctr"/>
        <c:lblOffset val="100"/>
        <c:noMultiLvlLbl val="1"/>
      </c:catAx>
      <c:valAx>
        <c:axId val="145583104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5581568"/>
        <c:crosses val="autoZero"/>
        <c:crossBetween val="between"/>
        <c:majorUnit val="7.5"/>
        <c:minorUnit val="3.7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5.3472899999999997E-2"/>
          <c:y val="5.0000000000000001E-3"/>
          <c:w val="0.9"/>
          <c:h val="5.2499999999999998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/>
        <a:lstStyle/>
        <a:p>
          <a:pPr lvl="0">
            <a:defRPr sz="1000" b="0" i="0" u="none" strike="noStrike">
              <a:solidFill>
                <a:srgbClr val="000000"/>
              </a:solidFill>
              <a:effectLst/>
              <a:latin typeface="Helvetica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c:style val="2"/>
  <c:chart>
    <c:title>
      <c:tx>
        <c:rich>
          <a:bodyPr rot="0"/>
          <a:lstStyle/>
          <a:p>
            <a:pPr lvl="0"/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2439799999999999"/>
          <c:y val="5.1612900000000003E-2"/>
          <c:w val="0.87560199999999999"/>
          <c:h val="0.869219999999999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of Solds</c:v>
                </c:pt>
              </c:strCache>
            </c:strRef>
          </c:tx>
          <c:spPr>
            <a:gradFill flip="none" rotWithShape="1">
              <a:gsLst>
                <a:gs pos="0">
                  <a:srgbClr val="51A7F9"/>
                </a:gs>
                <a:gs pos="100000">
                  <a:srgbClr val="0365C0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CH 2014</c:v>
                </c:pt>
                <c:pt idx="1">
                  <c:v>CH 2013</c:v>
                </c:pt>
                <c:pt idx="2">
                  <c:v>CH 2013</c:v>
                </c:pt>
                <c:pt idx="3">
                  <c:v>CH 2012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13</c:v>
                </c:pt>
                <c:pt idx="2">
                  <c:v>21</c:v>
                </c:pt>
                <c:pt idx="3">
                  <c:v>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Ave Sales Price</c:v>
                </c:pt>
              </c:strCache>
            </c:strRef>
          </c:tx>
          <c:spPr>
            <a:gradFill flip="none" rotWithShape="1">
              <a:gsLst>
                <a:gs pos="0">
                  <a:srgbClr val="70BF41"/>
                </a:gs>
                <a:gs pos="100000">
                  <a:srgbClr val="00882B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CH 2014</c:v>
                </c:pt>
                <c:pt idx="1">
                  <c:v>CH 2013</c:v>
                </c:pt>
                <c:pt idx="2">
                  <c:v>CH 2013</c:v>
                </c:pt>
                <c:pt idx="3">
                  <c:v>CH 2012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1">
                  <c:v>578254</c:v>
                </c:pt>
                <c:pt idx="2">
                  <c:v>579760</c:v>
                </c:pt>
                <c:pt idx="3">
                  <c:v>523563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DOM</c:v>
                </c:pt>
              </c:strCache>
            </c:strRef>
          </c:tx>
          <c:spPr>
            <a:gradFill flip="none" rotWithShape="1">
              <a:gsLst>
                <a:gs pos="0">
                  <a:srgbClr val="FBE12B"/>
                </a:gs>
                <a:gs pos="100000">
                  <a:srgbClr val="BE9A1A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CH 2014</c:v>
                </c:pt>
                <c:pt idx="1">
                  <c:v>CH 2013</c:v>
                </c:pt>
                <c:pt idx="2">
                  <c:v>CH 2013</c:v>
                </c:pt>
                <c:pt idx="3">
                  <c:v>CH 2012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1">
                  <c:v>40</c:v>
                </c:pt>
                <c:pt idx="2">
                  <c:v>36</c:v>
                </c:pt>
                <c:pt idx="3">
                  <c:v>141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45761024"/>
        <c:axId val="145762560"/>
      </c:barChart>
      <c:catAx>
        <c:axId val="145761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5762560"/>
        <c:crosses val="autoZero"/>
        <c:auto val="1"/>
        <c:lblAlgn val="ctr"/>
        <c:lblOffset val="100"/>
        <c:noMultiLvlLbl val="1"/>
      </c:catAx>
      <c:valAx>
        <c:axId val="145762560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sz="1000" b="0" i="0" u="none" strike="noStrike">
                <a:solidFill>
                  <a:srgbClr val="000000"/>
                </a:solidFill>
                <a:effectLst/>
                <a:latin typeface="Helvetica"/>
              </a:defRPr>
            </a:pPr>
            <a:endParaRPr lang="en-US"/>
          </a:p>
        </c:txPr>
        <c:crossAx val="145761024"/>
        <c:crosses val="autoZero"/>
        <c:crossBetween val="between"/>
        <c:majorUnit val="150000"/>
        <c:minorUnit val="7500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11540759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0240" y="9040143"/>
            <a:ext cx="3034453" cy="519289"/>
          </a:xfrm>
          <a:prstGeom prst="rect">
            <a:avLst/>
          </a:prstGeom>
        </p:spPr>
        <p:txBody>
          <a:bodyPr lIns="130046" tIns="65023" rIns="130046" bIns="65023"/>
          <a:lstStyle/>
          <a:p>
            <a:fld id="{216AD7F8-9EF9-4948-ADBA-D2B27FEBA659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43307" y="9040143"/>
            <a:ext cx="4118187" cy="519289"/>
          </a:xfrm>
          <a:prstGeom prst="rect">
            <a:avLst/>
          </a:prstGeom>
        </p:spPr>
        <p:txBody>
          <a:bodyPr lIns="130046" tIns="65023" rIns="130046" bIns="65023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0107" y="9040143"/>
            <a:ext cx="3034453" cy="519289"/>
          </a:xfrm>
          <a:prstGeom prst="rect">
            <a:avLst/>
          </a:prstGeom>
        </p:spPr>
        <p:txBody>
          <a:bodyPr lIns="130046" tIns="65023" rIns="130046" bIns="65023"/>
          <a:lstStyle/>
          <a:p>
            <a:fld id="{5CF69DF0-315E-45F5-9974-6876E3FBA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0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795343" y="2717800"/>
            <a:ext cx="51657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Adair Park Sales in 2015 = 2</a:t>
            </a:r>
          </a:p>
        </p:txBody>
      </p:sp>
      <p:sp>
        <p:nvSpPr>
          <p:cNvPr id="33" name="Shape 33"/>
          <p:cNvSpPr/>
          <p:nvPr/>
        </p:nvSpPr>
        <p:spPr>
          <a:xfrm>
            <a:off x="689396" y="3543300"/>
            <a:ext cx="537760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Adair Park Sales in 2014 = 17</a:t>
            </a:r>
          </a:p>
        </p:txBody>
      </p:sp>
      <p:sp>
        <p:nvSpPr>
          <p:cNvPr id="34" name="Shape 34"/>
          <p:cNvSpPr/>
          <p:nvPr/>
        </p:nvSpPr>
        <p:spPr>
          <a:xfrm>
            <a:off x="699814" y="4368800"/>
            <a:ext cx="5356772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Adair Park Sales in 2013 = 11</a:t>
            </a:r>
          </a:p>
        </p:txBody>
      </p:sp>
      <p:sp>
        <p:nvSpPr>
          <p:cNvPr id="35" name="Shape 35"/>
          <p:cNvSpPr/>
          <p:nvPr/>
        </p:nvSpPr>
        <p:spPr>
          <a:xfrm>
            <a:off x="689396" y="5194300"/>
            <a:ext cx="537760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Adair Park Sales in 2012 = 14</a:t>
            </a:r>
          </a:p>
        </p:txBody>
      </p:sp>
      <p:pic>
        <p:nvPicPr>
          <p:cNvPr id="36" name="Beltline Icon Blue-Blue RGB.jpg"/>
          <p:cNvPicPr/>
          <p:nvPr/>
        </p:nvPicPr>
        <p:blipFill>
          <a:blip r:embed="rId2">
            <a:alphaModFix amt="15575"/>
            <a:extLst/>
          </a:blip>
          <a:stretch>
            <a:fillRect/>
          </a:stretch>
        </p:blipFill>
        <p:spPr>
          <a:xfrm>
            <a:off x="3824485" y="4013200"/>
            <a:ext cx="5355842" cy="5355841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Shape 37"/>
          <p:cNvSpPr/>
          <p:nvPr/>
        </p:nvSpPr>
        <p:spPr>
          <a:xfrm>
            <a:off x="8243315" y="8699500"/>
            <a:ext cx="420801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pPr lvl="0">
              <a:defRPr sz="1800"/>
            </a:pPr>
            <a:r>
              <a:rPr sz="2000"/>
              <a:t>Data supplied by: The Beltline Team</a:t>
            </a:r>
          </a:p>
        </p:txBody>
      </p:sp>
      <p:graphicFrame>
        <p:nvGraphicFramePr>
          <p:cNvPr id="38" name="Chart 38"/>
          <p:cNvGraphicFramePr/>
          <p:nvPr/>
        </p:nvGraphicFramePr>
        <p:xfrm>
          <a:off x="6778625" y="2095500"/>
          <a:ext cx="5080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9" name="Shape 39"/>
          <p:cNvSpPr/>
          <p:nvPr/>
        </p:nvSpPr>
        <p:spPr>
          <a:xfrm>
            <a:off x="1262938" y="431800"/>
            <a:ext cx="9894724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3600"/>
              <a:t>Comparing Volume &amp; Prices between</a:t>
            </a:r>
          </a:p>
          <a:p>
            <a:pPr lvl="0">
              <a:defRPr sz="1800"/>
            </a:pPr>
            <a:r>
              <a:rPr sz="3600"/>
              <a:t>Adair Park(Southwest) &amp; Collier Hills(Buckhead)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Chart 41"/>
          <p:cNvGraphicFramePr/>
          <p:nvPr/>
        </p:nvGraphicFramePr>
        <p:xfrm>
          <a:off x="6781800" y="2794000"/>
          <a:ext cx="5080000" cy="347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2" name="Shape 42"/>
          <p:cNvSpPr/>
          <p:nvPr/>
        </p:nvSpPr>
        <p:spPr>
          <a:xfrm>
            <a:off x="795343" y="2463800"/>
            <a:ext cx="51657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00882B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00882B"/>
                </a:solidFill>
              </a:rPr>
              <a:t>Adair Park Sales in 2015 = 2</a:t>
            </a:r>
          </a:p>
        </p:txBody>
      </p:sp>
      <p:sp>
        <p:nvSpPr>
          <p:cNvPr id="43" name="Shape 43"/>
          <p:cNvSpPr/>
          <p:nvPr/>
        </p:nvSpPr>
        <p:spPr>
          <a:xfrm>
            <a:off x="689396" y="3416300"/>
            <a:ext cx="537760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00882B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00882B"/>
                </a:solidFill>
              </a:rPr>
              <a:t>Adair Park Sales in 2014 = 17</a:t>
            </a:r>
          </a:p>
        </p:txBody>
      </p:sp>
      <p:sp>
        <p:nvSpPr>
          <p:cNvPr id="44" name="Shape 44"/>
          <p:cNvSpPr/>
          <p:nvPr/>
        </p:nvSpPr>
        <p:spPr>
          <a:xfrm>
            <a:off x="699814" y="4368800"/>
            <a:ext cx="5356772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00882B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00882B"/>
                </a:solidFill>
              </a:rPr>
              <a:t>Adair Park Sales in 2013 = 11</a:t>
            </a:r>
          </a:p>
        </p:txBody>
      </p:sp>
      <p:sp>
        <p:nvSpPr>
          <p:cNvPr id="45" name="Shape 45"/>
          <p:cNvSpPr/>
          <p:nvPr/>
        </p:nvSpPr>
        <p:spPr>
          <a:xfrm>
            <a:off x="689396" y="5321300"/>
            <a:ext cx="537760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00882B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00882B"/>
                </a:solidFill>
              </a:rPr>
              <a:t>Adair Park Sales in 2012 = 14</a:t>
            </a:r>
          </a:p>
        </p:txBody>
      </p:sp>
      <p:pic>
        <p:nvPicPr>
          <p:cNvPr id="46" name="Beltline Icon Blue-Blue RGB.jpg"/>
          <p:cNvPicPr/>
          <p:nvPr/>
        </p:nvPicPr>
        <p:blipFill>
          <a:blip r:embed="rId3">
            <a:alphaModFix amt="15575"/>
            <a:extLst/>
          </a:blip>
          <a:stretch>
            <a:fillRect/>
          </a:stretch>
        </p:blipFill>
        <p:spPr>
          <a:xfrm>
            <a:off x="3824479" y="3543300"/>
            <a:ext cx="5355842" cy="5355841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Shape 47"/>
          <p:cNvSpPr/>
          <p:nvPr/>
        </p:nvSpPr>
        <p:spPr>
          <a:xfrm>
            <a:off x="8243315" y="8699500"/>
            <a:ext cx="420801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pPr lvl="0">
              <a:defRPr sz="1800"/>
            </a:pPr>
            <a:r>
              <a:rPr sz="2000"/>
              <a:t>Data supplied by: The Beltline Team</a:t>
            </a:r>
          </a:p>
        </p:txBody>
      </p:sp>
      <p:sp>
        <p:nvSpPr>
          <p:cNvPr id="48" name="Shape 48"/>
          <p:cNvSpPr/>
          <p:nvPr/>
        </p:nvSpPr>
        <p:spPr>
          <a:xfrm>
            <a:off x="1262938" y="431800"/>
            <a:ext cx="9894724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3600"/>
              <a:t>Comparing Volume &amp; Prices between</a:t>
            </a:r>
          </a:p>
          <a:p>
            <a:pPr lvl="0">
              <a:defRPr sz="1800"/>
            </a:pPr>
            <a:r>
              <a:rPr sz="3600"/>
              <a:t>Adair Park(Southwest) &amp; Collier Hills(Buckhead)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eltline Icon Blue-Blue RGB.jpg"/>
          <p:cNvPicPr/>
          <p:nvPr/>
        </p:nvPicPr>
        <p:blipFill>
          <a:blip r:embed="rId2">
            <a:alphaModFix amt="15575"/>
            <a:extLst/>
          </a:blip>
          <a:stretch>
            <a:fillRect/>
          </a:stretch>
        </p:blipFill>
        <p:spPr>
          <a:xfrm>
            <a:off x="3824479" y="3543300"/>
            <a:ext cx="5355842" cy="5355841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1132079" y="3235325"/>
            <a:ext cx="5355842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Collier Hills Sales in 2015 = 0</a:t>
            </a:r>
          </a:p>
        </p:txBody>
      </p:sp>
      <p:sp>
        <p:nvSpPr>
          <p:cNvPr id="52" name="Shape 52"/>
          <p:cNvSpPr/>
          <p:nvPr/>
        </p:nvSpPr>
        <p:spPr>
          <a:xfrm>
            <a:off x="1127732" y="4079875"/>
            <a:ext cx="556773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Collier Hills Sales in 2014 = 17</a:t>
            </a:r>
          </a:p>
        </p:txBody>
      </p:sp>
      <p:sp>
        <p:nvSpPr>
          <p:cNvPr id="53" name="Shape 53"/>
          <p:cNvSpPr/>
          <p:nvPr/>
        </p:nvSpPr>
        <p:spPr>
          <a:xfrm>
            <a:off x="1138150" y="4924425"/>
            <a:ext cx="55469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Collier Hills Sales in 2013 = 11</a:t>
            </a:r>
          </a:p>
        </p:txBody>
      </p:sp>
      <p:sp>
        <p:nvSpPr>
          <p:cNvPr id="54" name="Shape 54"/>
          <p:cNvSpPr/>
          <p:nvPr/>
        </p:nvSpPr>
        <p:spPr>
          <a:xfrm>
            <a:off x="1127732" y="5775325"/>
            <a:ext cx="556773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51A7F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51A7F9"/>
                </a:solidFill>
              </a:rPr>
              <a:t>Collier Hills Sales in 2012 = 14</a:t>
            </a:r>
          </a:p>
        </p:txBody>
      </p:sp>
      <p:sp>
        <p:nvSpPr>
          <p:cNvPr id="55" name="Shape 55"/>
          <p:cNvSpPr/>
          <p:nvPr/>
        </p:nvSpPr>
        <p:spPr>
          <a:xfrm>
            <a:off x="8243315" y="8699500"/>
            <a:ext cx="420801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pPr lvl="0">
              <a:defRPr sz="1800"/>
            </a:pPr>
            <a:r>
              <a:rPr sz="2000"/>
              <a:t>Data supplied by: The Beltline Team</a:t>
            </a:r>
          </a:p>
        </p:txBody>
      </p:sp>
      <p:graphicFrame>
        <p:nvGraphicFramePr>
          <p:cNvPr id="56" name="Chart 56"/>
          <p:cNvGraphicFramePr/>
          <p:nvPr/>
        </p:nvGraphicFramePr>
        <p:xfrm>
          <a:off x="7070725" y="2692400"/>
          <a:ext cx="5080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" name="Shape 57"/>
          <p:cNvSpPr/>
          <p:nvPr/>
        </p:nvSpPr>
        <p:spPr>
          <a:xfrm>
            <a:off x="1262938" y="431800"/>
            <a:ext cx="9894724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3600"/>
              <a:t>Comparing Volume &amp; Prices between</a:t>
            </a:r>
          </a:p>
          <a:p>
            <a:pPr lvl="0">
              <a:defRPr sz="1800"/>
            </a:pPr>
            <a:r>
              <a:rPr sz="3600"/>
              <a:t>Adair Park(Southwest) &amp; Collier Hills(Buckhead)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Beltline Icon Blue-Blue RGB.jpg"/>
          <p:cNvPicPr/>
          <p:nvPr/>
        </p:nvPicPr>
        <p:blipFill>
          <a:blip r:embed="rId2">
            <a:alphaModFix amt="15575"/>
            <a:extLst/>
          </a:blip>
          <a:stretch>
            <a:fillRect/>
          </a:stretch>
        </p:blipFill>
        <p:spPr>
          <a:xfrm>
            <a:off x="3824479" y="3543299"/>
            <a:ext cx="5355842" cy="535584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60" name="Chart 60"/>
          <p:cNvGraphicFramePr/>
          <p:nvPr/>
        </p:nvGraphicFramePr>
        <p:xfrm>
          <a:off x="6871692" y="2546350"/>
          <a:ext cx="4529733" cy="295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" name="Shape 61"/>
          <p:cNvSpPr/>
          <p:nvPr/>
        </p:nvSpPr>
        <p:spPr>
          <a:xfrm>
            <a:off x="1005079" y="2562225"/>
            <a:ext cx="5355842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70BF4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70BF41"/>
                </a:solidFill>
              </a:rPr>
              <a:t>Collier Hills Sales in 2015 = 0</a:t>
            </a:r>
          </a:p>
        </p:txBody>
      </p:sp>
      <p:sp>
        <p:nvSpPr>
          <p:cNvPr id="62" name="Shape 62"/>
          <p:cNvSpPr/>
          <p:nvPr/>
        </p:nvSpPr>
        <p:spPr>
          <a:xfrm>
            <a:off x="810232" y="3387725"/>
            <a:ext cx="556773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70BF4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70BF41"/>
                </a:solidFill>
              </a:rPr>
              <a:t>Collier Hills Sales in 2014 = 17</a:t>
            </a:r>
          </a:p>
        </p:txBody>
      </p:sp>
      <p:sp>
        <p:nvSpPr>
          <p:cNvPr id="63" name="Shape 63"/>
          <p:cNvSpPr/>
          <p:nvPr/>
        </p:nvSpPr>
        <p:spPr>
          <a:xfrm>
            <a:off x="909550" y="4213225"/>
            <a:ext cx="554690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70BF4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70BF41"/>
                </a:solidFill>
              </a:rPr>
              <a:t>Collier Hills Sales in 2013 = 11</a:t>
            </a:r>
          </a:p>
        </p:txBody>
      </p:sp>
      <p:sp>
        <p:nvSpPr>
          <p:cNvPr id="64" name="Shape 64"/>
          <p:cNvSpPr/>
          <p:nvPr/>
        </p:nvSpPr>
        <p:spPr>
          <a:xfrm>
            <a:off x="899132" y="4924425"/>
            <a:ext cx="556773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 b="1">
                <a:solidFill>
                  <a:srgbClr val="70BF4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3000" b="1">
                <a:solidFill>
                  <a:srgbClr val="70BF41"/>
                </a:solidFill>
              </a:rPr>
              <a:t>Collier Hills Sales in 2012 = 14</a:t>
            </a:r>
          </a:p>
        </p:txBody>
      </p:sp>
      <p:sp>
        <p:nvSpPr>
          <p:cNvPr id="65" name="Shape 65"/>
          <p:cNvSpPr/>
          <p:nvPr/>
        </p:nvSpPr>
        <p:spPr>
          <a:xfrm>
            <a:off x="8243315" y="8699500"/>
            <a:ext cx="420801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pPr lvl="0">
              <a:defRPr sz="1800"/>
            </a:pPr>
            <a:r>
              <a:rPr sz="2000"/>
              <a:t>Data supplied by: The Beltline Team</a:t>
            </a:r>
          </a:p>
        </p:txBody>
      </p:sp>
      <p:sp>
        <p:nvSpPr>
          <p:cNvPr id="66" name="Shape 66"/>
          <p:cNvSpPr/>
          <p:nvPr/>
        </p:nvSpPr>
        <p:spPr>
          <a:xfrm>
            <a:off x="1262938" y="431800"/>
            <a:ext cx="9894724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3600"/>
              <a:t>Comparing Volume &amp; Prices between</a:t>
            </a:r>
          </a:p>
          <a:p>
            <a:pPr lvl="0">
              <a:defRPr sz="1800"/>
            </a:pPr>
            <a:r>
              <a:rPr sz="3600"/>
              <a:t>Adair Park(Southwest) &amp; Collier Hills(Buckhead)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068455"/>
              </p:ext>
            </p:extLst>
          </p:nvPr>
        </p:nvGraphicFramePr>
        <p:xfrm>
          <a:off x="650240" y="1950721"/>
          <a:ext cx="11704320" cy="51478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6940"/>
                <a:gridCol w="776940"/>
                <a:gridCol w="696566"/>
                <a:gridCol w="632937"/>
                <a:gridCol w="843917"/>
                <a:gridCol w="803730"/>
                <a:gridCol w="843917"/>
                <a:gridCol w="857311"/>
                <a:gridCol w="897499"/>
                <a:gridCol w="897499"/>
                <a:gridCol w="914243"/>
                <a:gridCol w="1004662"/>
                <a:gridCol w="954429"/>
                <a:gridCol w="803730"/>
              </a:tblGrid>
              <a:tr h="877042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effectLst/>
                        </a:rPr>
                        <a:t>ANDP Leveraging Effect in Douglas County Target Area, 2010-2013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ctr"/>
                </a:tc>
              </a:tr>
              <a:tr h="11261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Year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Number of N'Hoods with ANDP Sales Activity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Qualified Home Sales in ANDP N'Hoods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Total ANDP Home Sales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Average Market Value of Non-ANDP Home Sales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Average Market Value of ANDP Sales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Average Differential: ANDP vs Otherwise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ANDP Market Share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Market Value Increase Per Home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Average Percent Increase Per Home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Total Homes in ANDP Sales N'Hoods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Projected Value Increase Across All Homes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ANDP Improvement Costs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Leverage Ratio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40221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98,617.69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$129,400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$30,782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14.30%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4,397.47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4.46%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1240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5,452,865.56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$481,787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11.32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40221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59,127.27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$92,060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$32,933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2,369.26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4.01%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1723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4,082,236.80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$430,772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9.48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40221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80,605.90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$96,020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$15,414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9.70%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1,488.33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1.85%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1764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2,625,408.52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$519,329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40221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89,720.95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$100,765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$11,044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15.60%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1,722.60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1.92%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1441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2,482,273.53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$871,480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2.85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530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4-Year Period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$14,642,784.40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$2,303,368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20110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201105">
                <a:tc gridSpan="8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*As a product of ANDP's Market Share and Average Differential Per ANDP Home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201105">
                <a:tc gridSpan="8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**Based on calculation of 3,974 total parcels in 30-neighborhood Target Area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201105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***Including Rehab, Soft Costs, and Developer Fees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  <a:tr h="201105">
                <a:tc gridSpan="6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55" marR="10055" marT="1005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98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Office PowerPoint</Application>
  <PresentationFormat>Custom</PresentationFormat>
  <Paragraphs>105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S. Burgan</dc:creator>
  <cp:lastModifiedBy>George S. Burgan</cp:lastModifiedBy>
  <cp:revision>1</cp:revision>
  <dcterms:modified xsi:type="dcterms:W3CDTF">2015-03-16T21:45:12Z</dcterms:modified>
</cp:coreProperties>
</file>